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79" r:id="rId3"/>
    <p:sldId id="260" r:id="rId4"/>
    <p:sldId id="258" r:id="rId5"/>
    <p:sldId id="257" r:id="rId6"/>
    <p:sldId id="285" r:id="rId7"/>
    <p:sldId id="287" r:id="rId8"/>
    <p:sldId id="290" r:id="rId9"/>
    <p:sldId id="289" r:id="rId10"/>
    <p:sldId id="29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60411-F7C1-4588-AAA1-078F4F9AB059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49622-5507-47FC-B801-767DB75A5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4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9A3D1-4866-4B20-9067-E939DD4B85C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44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9A3D1-4866-4B20-9067-E939DD4B85C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27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are not alone. 30% of school students have troublesome headache. Headache is number two in terms of health problems in young people in the world.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49622-5507-47FC-B801-767DB75A59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08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Two types of headache. Can occur out of the blue but often associated with stress. Migraine occurs in over 1 in 10 young people and is the more problematic.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49622-5507-47FC-B801-767DB75A59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50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some of the things that can impact on headache including unhealthy lifestyle.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49622-5507-47FC-B801-767DB75A59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904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Migraine runs in families. If you have migraine your headache may just come out of the blue but often it is made worse by stress.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649622-5507-47FC-B801-767DB75A59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69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Stress can make headache worse. Ask for help if you have worries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9A3D1-4866-4B20-9067-E939DD4B85C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89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some of the things you can do to help your headache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9A3D1-4866-4B20-9067-E939DD4B85C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5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9A3D1-4866-4B20-9067-E939DD4B85C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07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72D99-6F0E-FC80-3FD2-DABCC5519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817085-31E4-7F0A-A382-FE68310D7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4B5F5-5623-C0EB-1F3B-AFB2ECF8C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F20B7-DB15-1E55-1BC0-230704B4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A9927-551B-D30E-7E3F-4E9B11AB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6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BB75-FFCA-D299-09CF-6078707C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5689C-F70C-BA69-6FCA-C67B12ADB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C9D79-0C9C-281E-150A-66F04C3C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3FA31-8171-D27D-D513-811A41944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AC0BF-87D9-8F49-04AD-D30D9BD8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1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47DCE4-BB55-77D0-6E9D-37D156281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D86FD-69CE-9733-09FA-713C16E06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4663F-DD2B-18A8-3928-B3C33F6C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E2B22-08BB-550C-7199-3E379149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0242-709F-5BCB-500E-F260C760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7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5DC3-DF6A-E0C3-8EB3-A196B1B7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ACFC8-04E0-7303-1F99-E6C9F8FB8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CAE43-4C0A-79CA-91BC-323E85EB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AC836-8A84-3947-AE04-D18D995F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D37F6-EFD6-42E1-236B-2D851E22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561A3-DBAC-99BA-4E44-FE97F344C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D914D-855E-85CD-F6A3-7F19EFFB6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5FCAF-6EF3-B2EC-3390-B51A1746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6545D-DBB1-9A1C-D886-77CEA799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0159F-ECF6-93E6-26C7-F0367BCDA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2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36BE-3838-434A-09B7-B6375969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4DA2F-D2EE-DC69-059F-BBAEF5D2D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A04F2-E1E4-3877-1EAA-56D5C996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C7D98-E052-A082-DB49-33D98CFE2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A599A-A48B-DE35-62B5-B4F927EEF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C9382-4AAA-7455-0005-408844680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53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5B44D-A1CA-018C-87E1-899D05C7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7B2A2-FEF7-37D7-D64E-40090F094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265C3-0A75-454D-FBF4-5568DAFA7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A6781-012D-3662-ED2D-8F79F2D1FE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FD2271-B3F3-B467-2404-19B8EDD0C7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FA7DA-380B-583B-567A-C13DD1C1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941330-1722-E30C-FD9A-18FF139C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BA2E8-38B9-A5F6-FC6B-C4B6A8B3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01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293A-2CE1-85D1-CEBA-5960DE9D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D67576-4593-B9FC-9A92-ED9EC04A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E0DC1-81E1-6861-4D17-A4CFE639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2F40F-3477-1DB0-DC51-B7CBAA21C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33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03795-AEC1-961F-D24D-FE2C45B3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86F36-CA24-EBFD-10EC-78EA8E28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A7292-90D3-45D3-DC5E-F76C3EBA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2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5A2C-DBCF-B435-D5C8-58897DEE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4759B-D032-1223-002C-43C25CBC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A839F-7700-171C-95EF-943D665F5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70583-5989-0DCF-5EAC-BD8B00C18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BB72B-5F61-809E-1547-84EFE17E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7658F-BB6B-2618-335F-CF18DEF0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69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DF95-0650-DDCE-AFAA-E768795FA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B2D410-BD77-FD6D-D225-EF60F0A3E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13980-9BC7-4207-71B7-DFAC06DE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0572C-1AEE-C932-C839-1E84BDE2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C98D1-F981-3BB5-899E-2149F00D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BE079-1DBF-F67A-942A-5A10D86B7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6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9EEB7D-48D3-07DB-D26C-6C4F4F41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4DF679-9F91-B26B-237E-C70A6EDA8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71CC-E5D6-274F-C863-52A4175FD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D696-FEAF-41A4-879A-C696DF20730D}" type="datetimeFigureOut">
              <a:rPr lang="en-GB" smtClean="0"/>
              <a:t>05/12/2024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05239-9625-80F7-2C74-4A25BF0D7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5F735-EE1C-661D-60CD-AA61465B3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CADA-5CBC-40FD-8ED2-34B6BA37CB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4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conditions/headaches/10-headache-triggers/" TargetMode="External"/><Relationship Id="rId2" Type="http://schemas.openxmlformats.org/officeDocument/2006/relationships/hyperlink" Target="https://migrainetrust.org/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B0067F0-85EF-4722-B733-DBA50AA1D9E4}"/>
              </a:ext>
            </a:extLst>
          </p:cNvPr>
          <p:cNvSpPr/>
          <p:nvPr/>
        </p:nvSpPr>
        <p:spPr>
          <a:xfrm>
            <a:off x="0" y="5430838"/>
            <a:ext cx="12192000" cy="1427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6CA50-99AA-4D3D-8BF2-AEA83F8FC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430838"/>
            <a:ext cx="12192000" cy="14271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GB" dirty="0">
              <a:solidFill>
                <a:srgbClr val="0E3636"/>
              </a:solidFill>
              <a:latin typeface="Garet Heavy" pitchFamily="2" charset="0"/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rgbClr val="0E3636"/>
                </a:solidFill>
                <a:latin typeface="Garet Heavy" pitchFamily="2" charset="0"/>
              </a:rPr>
              <a:t>Tackling </a:t>
            </a:r>
            <a:r>
              <a:rPr lang="en-GB" sz="2800" dirty="0">
                <a:solidFill>
                  <a:srgbClr val="FBC458"/>
                </a:solidFill>
                <a:latin typeface="Garet Heavy" pitchFamily="2" charset="0"/>
              </a:rPr>
              <a:t>HEADACHE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8FAEB5-DCB6-47ED-BAAA-FE7696B8D6F0}"/>
              </a:ext>
            </a:extLst>
          </p:cNvPr>
          <p:cNvGrpSpPr/>
          <p:nvPr/>
        </p:nvGrpSpPr>
        <p:grpSpPr>
          <a:xfrm>
            <a:off x="9007239" y="5565502"/>
            <a:ext cx="2999288" cy="1157833"/>
            <a:chOff x="8023781" y="5547360"/>
            <a:chExt cx="3924380" cy="15149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7EA769-D478-495B-BDD5-FBF972E64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3634" r="34432"/>
            <a:stretch/>
          </p:blipFill>
          <p:spPr>
            <a:xfrm>
              <a:off x="8023781" y="5547360"/>
              <a:ext cx="3924380" cy="122539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69506F-8F19-4310-BA48-78B60A5846AA}"/>
                </a:ext>
              </a:extLst>
            </p:cNvPr>
            <p:cNvSpPr/>
            <p:nvPr/>
          </p:nvSpPr>
          <p:spPr bwMode="auto">
            <a:xfrm>
              <a:off x="8199651" y="6340000"/>
              <a:ext cx="3748510" cy="722312"/>
            </a:xfrm>
            <a:prstGeom prst="rect">
              <a:avLst/>
            </a:prstGeom>
            <a:ln>
              <a:noFill/>
            </a:ln>
          </p:spPr>
          <p:txBody>
            <a:bodyPr lIns="0" tIns="0" rIns="0" bIns="0"/>
            <a:lstStyle/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n-GB" sz="2400" b="1" spc="-115" dirty="0">
                  <a:solidFill>
                    <a:srgbClr val="0E363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</a:t>
              </a:r>
              <a:r>
                <a:rPr lang="en-GB" sz="1600" b="1" spc="-115" dirty="0">
                  <a:solidFill>
                    <a:srgbClr val="0E363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Get to grips with headache in schools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GB" sz="3050" b="1" spc="-1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GB" sz="3050" b="1" spc="-115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  <a:defRPr/>
              </a:pPr>
              <a:endParaRPr lang="en-GB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6CF268B-A6FE-401C-AAC8-DB61D9A6712B}"/>
              </a:ext>
            </a:extLst>
          </p:cNvPr>
          <p:cNvSpPr/>
          <p:nvPr/>
        </p:nvSpPr>
        <p:spPr>
          <a:xfrm>
            <a:off x="0" y="1"/>
            <a:ext cx="12192000" cy="2276272"/>
          </a:xfrm>
          <a:prstGeom prst="rect">
            <a:avLst/>
          </a:prstGeom>
          <a:solidFill>
            <a:srgbClr val="0E36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rgbClr val="FBC458"/>
                </a:solidFill>
                <a:latin typeface="Garet Heavy" pitchFamily="2" charset="0"/>
              </a:rPr>
              <a:t>Heads Up</a:t>
            </a:r>
            <a:br>
              <a:rPr lang="en-GB" sz="4800" dirty="0">
                <a:solidFill>
                  <a:srgbClr val="FBC458"/>
                </a:solidFill>
                <a:latin typeface="Garet Heavy" pitchFamily="2" charset="0"/>
              </a:rPr>
            </a:br>
            <a:r>
              <a:rPr lang="en-GB" sz="4000" dirty="0">
                <a:latin typeface="Garet Heavy" pitchFamily="2" charset="0"/>
              </a:rPr>
              <a:t>Tackling Headache</a:t>
            </a:r>
            <a:endParaRPr lang="en-GB" sz="4800" dirty="0">
              <a:latin typeface="Garet Heavy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6836B7-B716-472A-BBC5-485082C74B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0"/>
          <a:stretch/>
        </p:blipFill>
        <p:spPr>
          <a:xfrm>
            <a:off x="4433936" y="2416869"/>
            <a:ext cx="3105680" cy="28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7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3AFF1-3152-4A85-8229-1FBD089F9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Your head pain is getting worse</a:t>
            </a:r>
          </a:p>
          <a:p>
            <a:r>
              <a:rPr lang="en-GB" sz="3600" dirty="0"/>
              <a:t>It is impacting on your school or home life</a:t>
            </a:r>
          </a:p>
          <a:p>
            <a:r>
              <a:rPr lang="en-GB" sz="3600" dirty="0"/>
              <a:t>A change is how the head pain ‘acts’</a:t>
            </a:r>
          </a:p>
          <a:p>
            <a:r>
              <a:rPr lang="en-GB" sz="3600" dirty="0"/>
              <a:t>Head pain that seems connected to other things (For example, weakness or memory loss)</a:t>
            </a:r>
          </a:p>
          <a:p>
            <a:r>
              <a:rPr lang="en-GB" sz="3600" dirty="0"/>
              <a:t>If head pain starts suddenly after exercise, coughing or straining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245478-9CBD-436A-9B87-47ECF5CA1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360" y="5788007"/>
            <a:ext cx="2680070" cy="6844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95E2C5-BECE-4287-A25D-9F4330D36682}"/>
              </a:ext>
            </a:extLst>
          </p:cNvPr>
          <p:cNvSpPr/>
          <p:nvPr/>
        </p:nvSpPr>
        <p:spPr>
          <a:xfrm>
            <a:off x="0" y="6551091"/>
            <a:ext cx="12192000" cy="292417"/>
          </a:xfrm>
          <a:prstGeom prst="rect">
            <a:avLst/>
          </a:prstGeom>
          <a:solidFill>
            <a:srgbClr val="0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Garet Heav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Get to grips with headache in schools</a:t>
            </a:r>
            <a:endParaRPr lang="en-GB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4AA3EC-699E-4409-BF2F-D756ADCD6B7A}"/>
              </a:ext>
            </a:extLst>
          </p:cNvPr>
          <p:cNvSpPr txBox="1">
            <a:spLocks/>
          </p:cNvSpPr>
          <p:nvPr/>
        </p:nvSpPr>
        <p:spPr>
          <a:xfrm>
            <a:off x="-152401" y="-92404"/>
            <a:ext cx="12192000" cy="807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dirty="0">
              <a:solidFill>
                <a:srgbClr val="0E3636"/>
              </a:solidFill>
              <a:latin typeface="Garet Heavy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6ECF3-63A7-44F0-B3A5-9BC5DCBF95C2}"/>
              </a:ext>
            </a:extLst>
          </p:cNvPr>
          <p:cNvSpPr/>
          <p:nvPr/>
        </p:nvSpPr>
        <p:spPr>
          <a:xfrm>
            <a:off x="-1" y="-6667"/>
            <a:ext cx="12192000" cy="807101"/>
          </a:xfrm>
          <a:prstGeom prst="rect">
            <a:avLst/>
          </a:prstGeom>
          <a:solidFill>
            <a:srgbClr val="FB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16AA6F4-EB2E-4A60-BCD4-BA0CBEBCC3F8}"/>
              </a:ext>
            </a:extLst>
          </p:cNvPr>
          <p:cNvSpPr txBox="1">
            <a:spLocks/>
          </p:cNvSpPr>
          <p:nvPr/>
        </p:nvSpPr>
        <p:spPr>
          <a:xfrm>
            <a:off x="-1" y="59996"/>
            <a:ext cx="12192000" cy="807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E3636"/>
                </a:solidFill>
                <a:latin typeface="Garet Heavy" pitchFamily="2" charset="0"/>
              </a:rPr>
              <a:t>When to go to the GP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A08DF33-2D29-41D8-AF71-D2DB7930864C}"/>
              </a:ext>
            </a:extLst>
          </p:cNvPr>
          <p:cNvSpPr/>
          <p:nvPr/>
        </p:nvSpPr>
        <p:spPr>
          <a:xfrm>
            <a:off x="0" y="893554"/>
            <a:ext cx="2452914" cy="516830"/>
          </a:xfrm>
          <a:prstGeom prst="homePlate">
            <a:avLst/>
          </a:prstGeom>
          <a:solidFill>
            <a:srgbClr val="2E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Garet Heavy" pitchFamily="2" charset="0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145121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DB8AC-7E7E-4983-8A62-2C6C7D10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70185"/>
            <a:ext cx="10515600" cy="4351338"/>
          </a:xfrm>
        </p:spPr>
        <p:txBody>
          <a:bodyPr/>
          <a:lstStyle/>
          <a:p>
            <a:r>
              <a:rPr lang="en-GB" dirty="0">
                <a:hlinkClick r:id="rId2"/>
              </a:rPr>
              <a:t>Home - The Migraine Trust</a:t>
            </a:r>
            <a:r>
              <a:rPr lang="en-GB" dirty="0"/>
              <a:t> (An organisation for patients run for people with migraine)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sz="2800" dirty="0">
                <a:hlinkClick r:id="rId3"/>
              </a:rPr>
              <a:t>https://www.nhs.uk/conditions/headaches/10-headache-triggers/</a:t>
            </a:r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7A541C-3DB4-411E-8737-A5F8AE427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360" y="5788007"/>
            <a:ext cx="2680070" cy="6844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75BF01B-046A-4F44-B67E-5310AC1FE825}"/>
              </a:ext>
            </a:extLst>
          </p:cNvPr>
          <p:cNvSpPr/>
          <p:nvPr/>
        </p:nvSpPr>
        <p:spPr>
          <a:xfrm>
            <a:off x="0" y="6551091"/>
            <a:ext cx="12192000" cy="292417"/>
          </a:xfrm>
          <a:prstGeom prst="rect">
            <a:avLst/>
          </a:prstGeom>
          <a:solidFill>
            <a:srgbClr val="0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Garet Heav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Get to grips with headache in schools</a:t>
            </a:r>
            <a:endParaRPr lang="en-GB" sz="1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B7D901B-6B94-43CC-BEEC-94B715D14660}"/>
              </a:ext>
            </a:extLst>
          </p:cNvPr>
          <p:cNvSpPr txBox="1">
            <a:spLocks/>
          </p:cNvSpPr>
          <p:nvPr/>
        </p:nvSpPr>
        <p:spPr>
          <a:xfrm>
            <a:off x="-152400" y="-115923"/>
            <a:ext cx="12192000" cy="807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dirty="0">
              <a:solidFill>
                <a:srgbClr val="0E3636"/>
              </a:solidFill>
              <a:latin typeface="Garet Heavy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DE165B-5FED-4C0E-A6B0-C9E837D7F954}"/>
              </a:ext>
            </a:extLst>
          </p:cNvPr>
          <p:cNvSpPr/>
          <p:nvPr/>
        </p:nvSpPr>
        <p:spPr>
          <a:xfrm>
            <a:off x="0" y="-30186"/>
            <a:ext cx="12192000" cy="807101"/>
          </a:xfrm>
          <a:prstGeom prst="rect">
            <a:avLst/>
          </a:prstGeom>
          <a:solidFill>
            <a:srgbClr val="FB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CE6B88B-2ABB-41D1-A688-685E9CC0B448}"/>
              </a:ext>
            </a:extLst>
          </p:cNvPr>
          <p:cNvSpPr txBox="1">
            <a:spLocks/>
          </p:cNvSpPr>
          <p:nvPr/>
        </p:nvSpPr>
        <p:spPr>
          <a:xfrm>
            <a:off x="0" y="36477"/>
            <a:ext cx="12192000" cy="807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dirty="0">
              <a:solidFill>
                <a:srgbClr val="0E3636"/>
              </a:solidFill>
              <a:latin typeface="Garet Heavy" pitchFamily="2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01F09887-97DA-476C-A05D-EEAF0D33F402}"/>
              </a:ext>
            </a:extLst>
          </p:cNvPr>
          <p:cNvSpPr/>
          <p:nvPr/>
        </p:nvSpPr>
        <p:spPr>
          <a:xfrm>
            <a:off x="1" y="899063"/>
            <a:ext cx="2452914" cy="516830"/>
          </a:xfrm>
          <a:prstGeom prst="homePlate">
            <a:avLst/>
          </a:prstGeom>
          <a:solidFill>
            <a:srgbClr val="2E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Garet Heavy" pitchFamily="2" charset="0"/>
              </a:rPr>
              <a:t>Signposting</a:t>
            </a:r>
          </a:p>
        </p:txBody>
      </p:sp>
      <p:pic>
        <p:nvPicPr>
          <p:cNvPr id="1026" name="Picture 2" descr="Migraine Trust | Pain UK">
            <a:extLst>
              <a:ext uri="{FF2B5EF4-FFF2-40B4-BE49-F238E27FC236}">
                <a16:creationId xmlns:a16="http://schemas.microsoft.com/office/drawing/2014/main" id="{C85E258F-3647-47B2-ACBD-13C62973E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000" r="93333">
                        <a14:foregroundMark x1="6000" y1="43333" x2="6000" y2="43333"/>
                        <a14:foregroundMark x1="25833" y1="42667" x2="25833" y2="42667"/>
                        <a14:foregroundMark x1="25833" y1="32000" x2="25833" y2="32000"/>
                        <a14:foregroundMark x1="45000" y1="44667" x2="45000" y2="44667"/>
                        <a14:foregroundMark x1="55333" y1="42667" x2="55333" y2="42667"/>
                        <a14:foregroundMark x1="66833" y1="45333" x2="66833" y2="45333"/>
                        <a14:foregroundMark x1="67167" y1="33333" x2="67167" y2="33333"/>
                        <a14:foregroundMark x1="74500" y1="42667" x2="74500" y2="42667"/>
                        <a14:foregroundMark x1="85667" y1="47333" x2="85667" y2="47333"/>
                        <a14:foregroundMark x1="93333" y1="50667" x2="93333" y2="50667"/>
                        <a14:foregroundMark x1="86667" y1="75667" x2="86667" y2="75667"/>
                        <a14:foregroundMark x1="82667" y1="77000" x2="82667" y2="77000"/>
                        <a14:foregroundMark x1="78000" y1="77667" x2="78000" y2="77667"/>
                        <a14:foregroundMark x1="72167" y1="77000" x2="72167" y2="77000"/>
                        <a14:foregroundMark x1="67167" y1="75667" x2="67167" y2="75667"/>
                        <a14:foregroundMark x1="40000" y1="19667" x2="40000" y2="19667"/>
                        <a14:foregroundMark x1="37667" y1="20333" x2="37667" y2="20333"/>
                        <a14:foregroundMark x1="30500" y1="18333" x2="30500" y2="1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543" y="1053843"/>
            <a:ext cx="3868057" cy="193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A1225D8-A7AB-48B4-B9AA-7D8EB896C2A0}"/>
              </a:ext>
            </a:extLst>
          </p:cNvPr>
          <p:cNvSpPr txBox="1">
            <a:spLocks/>
          </p:cNvSpPr>
          <p:nvPr/>
        </p:nvSpPr>
        <p:spPr>
          <a:xfrm>
            <a:off x="-1" y="59996"/>
            <a:ext cx="12192000" cy="807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E3636"/>
                </a:solidFill>
                <a:latin typeface="Garet Heavy" pitchFamily="2" charset="0"/>
              </a:rPr>
              <a:t>Signposting</a:t>
            </a:r>
          </a:p>
        </p:txBody>
      </p:sp>
    </p:spTree>
    <p:extLst>
      <p:ext uri="{BB962C8B-B14F-4D97-AF65-F5344CB8AC3E}">
        <p14:creationId xmlns:p14="http://schemas.microsoft.com/office/powerpoint/2010/main" val="3289217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2974-EAE1-3F2A-1698-525AEB1F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7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learning about headaches</a:t>
            </a:r>
            <a:r>
              <a:rPr lang="en-GB" sz="4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how they effect young people</a:t>
            </a:r>
            <a:b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3EFB9-CEF5-46AB-FBD0-2C44EC691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262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To help you understand the what you can do about your headaches if they are a problem</a:t>
            </a:r>
          </a:p>
          <a:p>
            <a:endParaRPr lang="en-GB" dirty="0"/>
          </a:p>
          <a:p>
            <a:r>
              <a:rPr lang="en-GB" dirty="0"/>
              <a:t>To identify causes, symptoms, and effective treatments for headaches.</a:t>
            </a:r>
          </a:p>
          <a:p>
            <a:endParaRPr lang="en-GB" dirty="0"/>
          </a:p>
          <a:p>
            <a:r>
              <a:rPr lang="en-GB" dirty="0"/>
              <a:t>To provide practical approaches to managing your headache and encourage healthy lifestyle choices.</a:t>
            </a:r>
          </a:p>
          <a:p>
            <a:pPr marL="0" indent="0">
              <a:buNone/>
            </a:pPr>
            <a:endParaRPr lang="en-GB" sz="30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9337AA-96B2-42A1-B7D2-2E014C237BCD}"/>
              </a:ext>
            </a:extLst>
          </p:cNvPr>
          <p:cNvSpPr/>
          <p:nvPr/>
        </p:nvSpPr>
        <p:spPr>
          <a:xfrm>
            <a:off x="0" y="0"/>
            <a:ext cx="12192000" cy="292417"/>
          </a:xfrm>
          <a:prstGeom prst="rect">
            <a:avLst/>
          </a:prstGeom>
          <a:solidFill>
            <a:srgbClr val="FB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A5CEF-824D-4A83-9677-01C2A22B0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360" y="5788007"/>
            <a:ext cx="2680070" cy="6844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2AF098-E2A6-4E2F-BF87-B9AD1960FB68}"/>
              </a:ext>
            </a:extLst>
          </p:cNvPr>
          <p:cNvSpPr/>
          <p:nvPr/>
        </p:nvSpPr>
        <p:spPr>
          <a:xfrm>
            <a:off x="0" y="6551091"/>
            <a:ext cx="12192000" cy="292417"/>
          </a:xfrm>
          <a:prstGeom prst="rect">
            <a:avLst/>
          </a:prstGeom>
          <a:solidFill>
            <a:srgbClr val="0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Garet Heav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Get to grips with headache in schools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0807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200BC2-0455-246C-A9F1-5F8AE0BF5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227574"/>
              </p:ext>
            </p:extLst>
          </p:nvPr>
        </p:nvGraphicFramePr>
        <p:xfrm>
          <a:off x="1992086" y="979714"/>
          <a:ext cx="7886700" cy="5257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090882833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233319889"/>
                    </a:ext>
                  </a:extLst>
                </a:gridCol>
              </a:tblGrid>
              <a:tr h="1552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en-GB" sz="2200">
                          <a:effectLst/>
                        </a:rPr>
                        <a:t>World ranking for disability under 25 years old (WHO 2019)</a:t>
                      </a:r>
                      <a:endParaRPr lang="en-GB" sz="11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</a:pPr>
                      <a:r>
                        <a:rPr lang="en-GB" sz="2200">
                          <a:effectLst/>
                        </a:rPr>
                        <a:t>Problem</a:t>
                      </a:r>
                      <a:endParaRPr lang="en-GB" sz="1100" b="1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5300441"/>
                  </a:ext>
                </a:extLst>
              </a:tr>
              <a:tr h="617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>
                          <a:effectLst/>
                        </a:rPr>
                        <a:t>1.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>
                          <a:effectLst/>
                        </a:rPr>
                        <a:t>Road injury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9843966"/>
                  </a:ext>
                </a:extLst>
              </a:tr>
              <a:tr h="617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>
                          <a:effectLst/>
                        </a:rPr>
                        <a:t>2.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>
                          <a:effectLst/>
                          <a:highlight>
                            <a:srgbClr val="FF0000"/>
                          </a:highlight>
                        </a:rPr>
                        <a:t>Headache disorders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926259"/>
                  </a:ext>
                </a:extLst>
              </a:tr>
              <a:tr h="617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>
                          <a:effectLst/>
                        </a:rPr>
                        <a:t>3.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 dirty="0">
                          <a:effectLst/>
                        </a:rPr>
                        <a:t>Self-harm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7220533"/>
                  </a:ext>
                </a:extLst>
              </a:tr>
              <a:tr h="617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>
                          <a:effectLst/>
                        </a:rPr>
                        <a:t>4.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>
                          <a:effectLst/>
                        </a:rPr>
                        <a:t>Depressive disorders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490006"/>
                  </a:ext>
                </a:extLst>
              </a:tr>
              <a:tr h="617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>
                          <a:effectLst/>
                        </a:rPr>
                        <a:t>5.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>
                          <a:effectLst/>
                        </a:rPr>
                        <a:t>Violence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9918785"/>
                  </a:ext>
                </a:extLst>
              </a:tr>
              <a:tr h="617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>
                          <a:effectLst/>
                        </a:rPr>
                        <a:t>6.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2200" dirty="0">
                          <a:effectLst/>
                        </a:rPr>
                        <a:t>Anxiety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16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F22566-121D-FEF2-B6D1-A5320C42B9C0}"/>
              </a:ext>
            </a:extLst>
          </p:cNvPr>
          <p:cNvSpPr/>
          <p:nvPr/>
        </p:nvSpPr>
        <p:spPr>
          <a:xfrm>
            <a:off x="292100" y="2794000"/>
            <a:ext cx="3213100" cy="1473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Tension type headache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Dull, usually both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Length variable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No additional features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A1903-224C-4116-3C23-AF973DEAF8D9}"/>
              </a:ext>
            </a:extLst>
          </p:cNvPr>
          <p:cNvSpPr/>
          <p:nvPr/>
        </p:nvSpPr>
        <p:spPr>
          <a:xfrm>
            <a:off x="8293100" y="2501900"/>
            <a:ext cx="3213100" cy="4203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Migraine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One or both sides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Pain more severe, 1 – 72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10% get an aura, usually visual but any neurological symptoms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Additional features such as nausea or vomiting, light, sound, movement, touch increased sensitivity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Genetic disposition. invariably a family history of migraine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D145A-FFED-9746-D544-518E9065BF20}"/>
              </a:ext>
            </a:extLst>
          </p:cNvPr>
          <p:cNvSpPr txBox="1"/>
          <p:nvPr/>
        </p:nvSpPr>
        <p:spPr>
          <a:xfrm>
            <a:off x="1257300" y="647700"/>
            <a:ext cx="693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spectrum of headache in young people</a:t>
            </a:r>
          </a:p>
          <a:p>
            <a:r>
              <a:rPr lang="en-GB" dirty="0"/>
              <a:t>Headache can be mixed with both types experienced. Both types can be exacerbated by stress or anxiety. </a:t>
            </a:r>
          </a:p>
          <a:p>
            <a:endParaRPr lang="en-GB" dirty="0"/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15D77487-8072-4DBF-7E05-17A3B436E41A}"/>
              </a:ext>
            </a:extLst>
          </p:cNvPr>
          <p:cNvSpPr/>
          <p:nvPr/>
        </p:nvSpPr>
        <p:spPr>
          <a:xfrm>
            <a:off x="1638300" y="1854200"/>
            <a:ext cx="8153400" cy="26670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09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Graphic 2" descr="Brain in head outline">
            <a:extLst>
              <a:ext uri="{FF2B5EF4-FFF2-40B4-BE49-F238E27FC236}">
                <a16:creationId xmlns:a16="http://schemas.microsoft.com/office/drawing/2014/main" id="{545EC6BE-A1E7-5789-8F2B-6FF356519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3946" y="1975758"/>
            <a:ext cx="2008413" cy="20084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306482A-D5B3-C56A-6570-3F3FB74825E4}"/>
              </a:ext>
            </a:extLst>
          </p:cNvPr>
          <p:cNvSpPr/>
          <p:nvPr/>
        </p:nvSpPr>
        <p:spPr>
          <a:xfrm>
            <a:off x="2510010" y="3067054"/>
            <a:ext cx="2416059" cy="901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Anxiety, low mood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202ED-4EE8-68FA-BD12-5205F7B320D9}"/>
              </a:ext>
            </a:extLst>
          </p:cNvPr>
          <p:cNvSpPr/>
          <p:nvPr/>
        </p:nvSpPr>
        <p:spPr>
          <a:xfrm>
            <a:off x="2677887" y="1402513"/>
            <a:ext cx="2416059" cy="12100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Erratic food intake, poor diet, lack exercise,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lack hydration. Too much screen time.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B241AB-1AFF-06C7-50EB-39C99B0D7090}"/>
              </a:ext>
            </a:extLst>
          </p:cNvPr>
          <p:cNvSpPr/>
          <p:nvPr/>
        </p:nvSpPr>
        <p:spPr>
          <a:xfrm>
            <a:off x="3079750" y="4576530"/>
            <a:ext cx="2416059" cy="901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Poor sleep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1181AD-9235-C374-6064-0ABA125FA047}"/>
              </a:ext>
            </a:extLst>
          </p:cNvPr>
          <p:cNvSpPr/>
          <p:nvPr/>
        </p:nvSpPr>
        <p:spPr>
          <a:xfrm>
            <a:off x="6949675" y="1378249"/>
            <a:ext cx="2416059" cy="901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Family, relationship problems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EBEEE0-2A04-8381-925F-2C75BB699DCC}"/>
              </a:ext>
            </a:extLst>
          </p:cNvPr>
          <p:cNvSpPr/>
          <p:nvPr/>
        </p:nvSpPr>
        <p:spPr>
          <a:xfrm>
            <a:off x="7231120" y="3137178"/>
            <a:ext cx="2416059" cy="901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School pressures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92A198-68E8-F6D0-AC83-9A610BAF1190}"/>
              </a:ext>
            </a:extLst>
          </p:cNvPr>
          <p:cNvSpPr/>
          <p:nvPr/>
        </p:nvSpPr>
        <p:spPr>
          <a:xfrm>
            <a:off x="6555975" y="4554472"/>
            <a:ext cx="2416059" cy="901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Bullying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6013AF-7B15-D434-543E-B93456BEA64C}"/>
              </a:ext>
            </a:extLst>
          </p:cNvPr>
          <p:cNvSpPr txBox="1"/>
          <p:nvPr/>
        </p:nvSpPr>
        <p:spPr>
          <a:xfrm>
            <a:off x="1295400" y="243364"/>
            <a:ext cx="1098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Things that can cause headache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440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Content Placeholder 4">
            <a:extLst>
              <a:ext uri="{FF2B5EF4-FFF2-40B4-BE49-F238E27FC236}">
                <a16:creationId xmlns:a16="http://schemas.microsoft.com/office/drawing/2014/main" id="{BFECFA90-027A-4478-BEC8-58E2059CD0BA}"/>
              </a:ext>
            </a:extLst>
          </p:cNvPr>
          <p:cNvGrpSpPr/>
          <p:nvPr/>
        </p:nvGrpSpPr>
        <p:grpSpPr>
          <a:xfrm>
            <a:off x="2452914" y="1353245"/>
            <a:ext cx="7620000" cy="4353647"/>
            <a:chOff x="2452914" y="1558411"/>
            <a:chExt cx="7620000" cy="435364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34689C-62CE-465E-BA22-DEE9078C1C9A}"/>
                </a:ext>
              </a:extLst>
            </p:cNvPr>
            <p:cNvSpPr/>
            <p:nvPr/>
          </p:nvSpPr>
          <p:spPr>
            <a:xfrm>
              <a:off x="2452914" y="1558411"/>
              <a:ext cx="7620000" cy="4286250"/>
            </a:xfrm>
            <a:custGeom>
              <a:avLst/>
              <a:gdLst>
                <a:gd name="connsiteX0" fmla="*/ 0 w 7620000"/>
                <a:gd name="connsiteY0" fmla="*/ 0 h 4286250"/>
                <a:gd name="connsiteX1" fmla="*/ 7620000 w 7620000"/>
                <a:gd name="connsiteY1" fmla="*/ 0 h 4286250"/>
                <a:gd name="connsiteX2" fmla="*/ 7620000 w 7620000"/>
                <a:gd name="connsiteY2" fmla="*/ 4286250 h 4286250"/>
                <a:gd name="connsiteX3" fmla="*/ 0 w 7620000"/>
                <a:gd name="connsiteY3" fmla="*/ 428625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00" h="4286250">
                  <a:moveTo>
                    <a:pt x="0" y="0"/>
                  </a:moveTo>
                  <a:lnTo>
                    <a:pt x="7620000" y="0"/>
                  </a:lnTo>
                  <a:lnTo>
                    <a:pt x="7620000" y="4286250"/>
                  </a:lnTo>
                  <a:lnTo>
                    <a:pt x="0" y="4286250"/>
                  </a:lnTo>
                  <a:close/>
                </a:path>
              </a:pathLst>
            </a:custGeom>
            <a:solidFill>
              <a:srgbClr val="ECE8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8" name="Content Placeholder 4">
              <a:extLst>
                <a:ext uri="{FF2B5EF4-FFF2-40B4-BE49-F238E27FC236}">
                  <a16:creationId xmlns:a16="http://schemas.microsoft.com/office/drawing/2014/main" id="{7972265C-6B0C-4AE2-9549-E5CD929F8C92}"/>
                </a:ext>
              </a:extLst>
            </p:cNvPr>
            <p:cNvGrpSpPr/>
            <p:nvPr/>
          </p:nvGrpSpPr>
          <p:grpSpPr>
            <a:xfrm>
              <a:off x="5817587" y="3011033"/>
              <a:ext cx="891040" cy="1049202"/>
              <a:chOff x="5817587" y="3011033"/>
              <a:chExt cx="891040" cy="1049202"/>
            </a:xfrm>
            <a:solidFill>
              <a:srgbClr val="000000"/>
            </a:soli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53D3D82-1977-4C02-9F57-A126392BC28C}"/>
                  </a:ext>
                </a:extLst>
              </p:cNvPr>
              <p:cNvSpPr/>
              <p:nvPr/>
            </p:nvSpPr>
            <p:spPr>
              <a:xfrm>
                <a:off x="5817587" y="3011033"/>
                <a:ext cx="891040" cy="1049202"/>
              </a:xfrm>
              <a:custGeom>
                <a:avLst/>
                <a:gdLst>
                  <a:gd name="connsiteX0" fmla="*/ 394208 w 891040"/>
                  <a:gd name="connsiteY0" fmla="*/ 26125 h 1049202"/>
                  <a:gd name="connsiteX1" fmla="*/ 761887 w 891040"/>
                  <a:gd name="connsiteY1" fmla="*/ 390317 h 1049202"/>
                  <a:gd name="connsiteX2" fmla="*/ 761611 w 891040"/>
                  <a:gd name="connsiteY2" fmla="*/ 404825 h 1049202"/>
                  <a:gd name="connsiteX3" fmla="*/ 761594 w 891040"/>
                  <a:gd name="connsiteY3" fmla="*/ 405298 h 1049202"/>
                  <a:gd name="connsiteX4" fmla="*/ 761594 w 891040"/>
                  <a:gd name="connsiteY4" fmla="*/ 419209 h 1049202"/>
                  <a:gd name="connsiteX5" fmla="*/ 765079 w 891040"/>
                  <a:gd name="connsiteY5" fmla="*/ 425226 h 1049202"/>
                  <a:gd name="connsiteX6" fmla="*/ 855451 w 891040"/>
                  <a:gd name="connsiteY6" fmla="*/ 581242 h 1049202"/>
                  <a:gd name="connsiteX7" fmla="*/ 855797 w 891040"/>
                  <a:gd name="connsiteY7" fmla="*/ 581846 h 1049202"/>
                  <a:gd name="connsiteX8" fmla="*/ 856181 w 891040"/>
                  <a:gd name="connsiteY8" fmla="*/ 582429 h 1049202"/>
                  <a:gd name="connsiteX9" fmla="*/ 862803 w 891040"/>
                  <a:gd name="connsiteY9" fmla="*/ 618963 h 1049202"/>
                  <a:gd name="connsiteX10" fmla="*/ 843627 w 891040"/>
                  <a:gd name="connsiteY10" fmla="*/ 633299 h 1049202"/>
                  <a:gd name="connsiteX11" fmla="*/ 761594 w 891040"/>
                  <a:gd name="connsiteY11" fmla="*/ 633299 h 1049202"/>
                  <a:gd name="connsiteX12" fmla="*/ 761594 w 891040"/>
                  <a:gd name="connsiteY12" fmla="*/ 737303 h 1049202"/>
                  <a:gd name="connsiteX13" fmla="*/ 724732 w 891040"/>
                  <a:gd name="connsiteY13" fmla="*/ 829431 h 1049202"/>
                  <a:gd name="connsiteX14" fmla="*/ 633237 w 891040"/>
                  <a:gd name="connsiteY14" fmla="*/ 867320 h 1049202"/>
                  <a:gd name="connsiteX15" fmla="*/ 542869 w 891040"/>
                  <a:gd name="connsiteY15" fmla="*/ 867320 h 1049202"/>
                  <a:gd name="connsiteX16" fmla="*/ 542869 w 891040"/>
                  <a:gd name="connsiteY16" fmla="*/ 1023339 h 1049202"/>
                  <a:gd name="connsiteX17" fmla="*/ 181373 w 891040"/>
                  <a:gd name="connsiteY17" fmla="*/ 1023339 h 1049202"/>
                  <a:gd name="connsiteX18" fmla="*/ 181373 w 891040"/>
                  <a:gd name="connsiteY18" fmla="*/ 707646 h 1049202"/>
                  <a:gd name="connsiteX19" fmla="*/ 171206 w 891040"/>
                  <a:gd name="connsiteY19" fmla="*/ 699840 h 1049202"/>
                  <a:gd name="connsiteX20" fmla="*/ 26822 w 891040"/>
                  <a:gd name="connsiteY20" fmla="*/ 405772 h 1049202"/>
                  <a:gd name="connsiteX21" fmla="*/ 26822 w 891040"/>
                  <a:gd name="connsiteY21" fmla="*/ 405302 h 1049202"/>
                  <a:gd name="connsiteX22" fmla="*/ 26806 w 891040"/>
                  <a:gd name="connsiteY22" fmla="*/ 404830 h 1049202"/>
                  <a:gd name="connsiteX23" fmla="*/ 379589 w 891040"/>
                  <a:gd name="connsiteY23" fmla="*/ 26400 h 1049202"/>
                  <a:gd name="connsiteX24" fmla="*/ 394208 w 891040"/>
                  <a:gd name="connsiteY24" fmla="*/ 26125 h 1049202"/>
                  <a:gd name="connsiteX25" fmla="*/ 394208 w 891040"/>
                  <a:gd name="connsiteY25" fmla="*/ 130 h 1049202"/>
                  <a:gd name="connsiteX26" fmla="*/ 335 w 891040"/>
                  <a:gd name="connsiteY26" fmla="*/ 390317 h 1049202"/>
                  <a:gd name="connsiteX27" fmla="*/ 629 w 891040"/>
                  <a:gd name="connsiteY27" fmla="*/ 405772 h 1049202"/>
                  <a:gd name="connsiteX28" fmla="*/ 155180 w 891040"/>
                  <a:gd name="connsiteY28" fmla="*/ 720403 h 1049202"/>
                  <a:gd name="connsiteX29" fmla="*/ 155180 w 891040"/>
                  <a:gd name="connsiteY29" fmla="*/ 1049333 h 1049202"/>
                  <a:gd name="connsiteX30" fmla="*/ 569060 w 891040"/>
                  <a:gd name="connsiteY30" fmla="*/ 1049333 h 1049202"/>
                  <a:gd name="connsiteX31" fmla="*/ 569060 w 891040"/>
                  <a:gd name="connsiteY31" fmla="*/ 893323 h 1049202"/>
                  <a:gd name="connsiteX32" fmla="*/ 633234 w 891040"/>
                  <a:gd name="connsiteY32" fmla="*/ 893323 h 1049202"/>
                  <a:gd name="connsiteX33" fmla="*/ 743248 w 891040"/>
                  <a:gd name="connsiteY33" fmla="*/ 847815 h 1049202"/>
                  <a:gd name="connsiteX34" fmla="*/ 787778 w 891040"/>
                  <a:gd name="connsiteY34" fmla="*/ 737306 h 1049202"/>
                  <a:gd name="connsiteX35" fmla="*/ 787778 w 891040"/>
                  <a:gd name="connsiteY35" fmla="*/ 659298 h 1049202"/>
                  <a:gd name="connsiteX36" fmla="*/ 845402 w 891040"/>
                  <a:gd name="connsiteY36" fmla="*/ 659298 h 1049202"/>
                  <a:gd name="connsiteX37" fmla="*/ 878150 w 891040"/>
                  <a:gd name="connsiteY37" fmla="*/ 568289 h 1049202"/>
                  <a:gd name="connsiteX38" fmla="*/ 787778 w 891040"/>
                  <a:gd name="connsiteY38" fmla="*/ 412273 h 1049202"/>
                  <a:gd name="connsiteX39" fmla="*/ 787778 w 891040"/>
                  <a:gd name="connsiteY39" fmla="*/ 405774 h 1049202"/>
                  <a:gd name="connsiteX40" fmla="*/ 409772 w 891040"/>
                  <a:gd name="connsiteY40" fmla="*/ 422 h 1049202"/>
                  <a:gd name="connsiteX41" fmla="*/ 394208 w 891040"/>
                  <a:gd name="connsiteY41" fmla="*/ 130 h 104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891040" h="1049202">
                    <a:moveTo>
                      <a:pt x="394208" y="26125"/>
                    </a:moveTo>
                    <a:cubicBezTo>
                      <a:pt x="597077" y="25932"/>
                      <a:pt x="761692" y="188986"/>
                      <a:pt x="761887" y="390317"/>
                    </a:cubicBezTo>
                    <a:cubicBezTo>
                      <a:pt x="761893" y="395155"/>
                      <a:pt x="761800" y="399992"/>
                      <a:pt x="761611" y="404825"/>
                    </a:cubicBezTo>
                    <a:lnTo>
                      <a:pt x="761594" y="405298"/>
                    </a:lnTo>
                    <a:lnTo>
                      <a:pt x="761594" y="419209"/>
                    </a:lnTo>
                    <a:lnTo>
                      <a:pt x="765079" y="425226"/>
                    </a:lnTo>
                    <a:lnTo>
                      <a:pt x="855451" y="581242"/>
                    </a:lnTo>
                    <a:lnTo>
                      <a:pt x="855797" y="581846"/>
                    </a:lnTo>
                    <a:lnTo>
                      <a:pt x="856181" y="582429"/>
                    </a:lnTo>
                    <a:cubicBezTo>
                      <a:pt x="864684" y="592613"/>
                      <a:pt x="867199" y="606475"/>
                      <a:pt x="862803" y="618963"/>
                    </a:cubicBezTo>
                    <a:cubicBezTo>
                      <a:pt x="859098" y="626517"/>
                      <a:pt x="851967" y="631850"/>
                      <a:pt x="843627" y="633299"/>
                    </a:cubicBezTo>
                    <a:lnTo>
                      <a:pt x="761594" y="633299"/>
                    </a:lnTo>
                    <a:lnTo>
                      <a:pt x="761594" y="737303"/>
                    </a:lnTo>
                    <a:cubicBezTo>
                      <a:pt x="761736" y="771580"/>
                      <a:pt x="748528" y="804588"/>
                      <a:pt x="724732" y="829431"/>
                    </a:cubicBezTo>
                    <a:cubicBezTo>
                      <a:pt x="700559" y="853684"/>
                      <a:pt x="667611" y="867329"/>
                      <a:pt x="633237" y="867320"/>
                    </a:cubicBezTo>
                    <a:lnTo>
                      <a:pt x="542869" y="867320"/>
                    </a:lnTo>
                    <a:lnTo>
                      <a:pt x="542869" y="1023339"/>
                    </a:lnTo>
                    <a:lnTo>
                      <a:pt x="181373" y="1023339"/>
                    </a:lnTo>
                    <a:lnTo>
                      <a:pt x="181373" y="707646"/>
                    </a:lnTo>
                    <a:lnTo>
                      <a:pt x="171206" y="699840"/>
                    </a:lnTo>
                    <a:cubicBezTo>
                      <a:pt x="79506" y="629523"/>
                      <a:pt x="26113" y="520774"/>
                      <a:pt x="26822" y="405772"/>
                    </a:cubicBezTo>
                    <a:lnTo>
                      <a:pt x="26822" y="405302"/>
                    </a:lnTo>
                    <a:lnTo>
                      <a:pt x="26806" y="404830"/>
                    </a:lnTo>
                    <a:cubicBezTo>
                      <a:pt x="18926" y="203649"/>
                      <a:pt x="176873" y="34220"/>
                      <a:pt x="379589" y="26400"/>
                    </a:cubicBezTo>
                    <a:cubicBezTo>
                      <a:pt x="384459" y="26213"/>
                      <a:pt x="389333" y="26121"/>
                      <a:pt x="394208" y="26125"/>
                    </a:cubicBezTo>
                    <a:moveTo>
                      <a:pt x="394208" y="130"/>
                    </a:moveTo>
                    <a:cubicBezTo>
                      <a:pt x="176874" y="-64"/>
                      <a:pt x="530" y="174629"/>
                      <a:pt x="335" y="390317"/>
                    </a:cubicBezTo>
                    <a:cubicBezTo>
                      <a:pt x="330" y="395471"/>
                      <a:pt x="429" y="400623"/>
                      <a:pt x="629" y="405772"/>
                    </a:cubicBezTo>
                    <a:cubicBezTo>
                      <a:pt x="120" y="528776"/>
                      <a:pt x="57227" y="645034"/>
                      <a:pt x="155180" y="720403"/>
                    </a:cubicBezTo>
                    <a:lnTo>
                      <a:pt x="155180" y="1049333"/>
                    </a:lnTo>
                    <a:lnTo>
                      <a:pt x="569060" y="1049333"/>
                    </a:lnTo>
                    <a:lnTo>
                      <a:pt x="569060" y="893323"/>
                    </a:lnTo>
                    <a:lnTo>
                      <a:pt x="633234" y="893323"/>
                    </a:lnTo>
                    <a:cubicBezTo>
                      <a:pt x="674538" y="893247"/>
                      <a:pt x="714117" y="876873"/>
                      <a:pt x="743248" y="847815"/>
                    </a:cubicBezTo>
                    <a:cubicBezTo>
                      <a:pt x="771981" y="818112"/>
                      <a:pt x="787951" y="778482"/>
                      <a:pt x="787778" y="737306"/>
                    </a:cubicBezTo>
                    <a:lnTo>
                      <a:pt x="787778" y="659298"/>
                    </a:lnTo>
                    <a:lnTo>
                      <a:pt x="845402" y="659298"/>
                    </a:lnTo>
                    <a:cubicBezTo>
                      <a:pt x="879455" y="655399"/>
                      <a:pt x="909582" y="616393"/>
                      <a:pt x="878150" y="568289"/>
                    </a:cubicBezTo>
                    <a:lnTo>
                      <a:pt x="787778" y="412273"/>
                    </a:lnTo>
                    <a:lnTo>
                      <a:pt x="787778" y="405774"/>
                    </a:lnTo>
                    <a:cubicBezTo>
                      <a:pt x="796186" y="190246"/>
                      <a:pt x="626944" y="8765"/>
                      <a:pt x="409772" y="422"/>
                    </a:cubicBezTo>
                    <a:cubicBezTo>
                      <a:pt x="404586" y="223"/>
                      <a:pt x="399397" y="126"/>
                      <a:pt x="394208" y="1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C106979-C48F-4CB7-995A-DD420D6D2746}"/>
                  </a:ext>
                </a:extLst>
              </p:cNvPr>
              <p:cNvSpPr/>
              <p:nvPr/>
            </p:nvSpPr>
            <p:spPr>
              <a:xfrm>
                <a:off x="5979339" y="3175305"/>
                <a:ext cx="445229" cy="452093"/>
              </a:xfrm>
              <a:custGeom>
                <a:avLst/>
                <a:gdLst>
                  <a:gd name="connsiteX0" fmla="*/ 441209 w 445229"/>
                  <a:gd name="connsiteY0" fmla="*/ 125268 h 452093"/>
                  <a:gd name="connsiteX1" fmla="*/ 442220 w 445229"/>
                  <a:gd name="connsiteY1" fmla="*/ 106913 h 452093"/>
                  <a:gd name="connsiteX2" fmla="*/ 423893 w 445229"/>
                  <a:gd name="connsiteY2" fmla="*/ 105764 h 452093"/>
                  <a:gd name="connsiteX3" fmla="*/ 397679 w 445229"/>
                  <a:gd name="connsiteY3" fmla="*/ 118806 h 452093"/>
                  <a:gd name="connsiteX4" fmla="*/ 325538 w 445229"/>
                  <a:gd name="connsiteY4" fmla="*/ 108122 h 452093"/>
                  <a:gd name="connsiteX5" fmla="*/ 306636 w 445229"/>
                  <a:gd name="connsiteY5" fmla="*/ 94000 h 452093"/>
                  <a:gd name="connsiteX6" fmla="*/ 358043 w 445229"/>
                  <a:gd name="connsiteY6" fmla="*/ 47662 h 452093"/>
                  <a:gd name="connsiteX7" fmla="*/ 352382 w 445229"/>
                  <a:gd name="connsiteY7" fmla="*/ 30159 h 452093"/>
                  <a:gd name="connsiteX8" fmla="*/ 334746 w 445229"/>
                  <a:gd name="connsiteY8" fmla="*/ 35777 h 452093"/>
                  <a:gd name="connsiteX9" fmla="*/ 291503 w 445229"/>
                  <a:gd name="connsiteY9" fmla="*/ 71817 h 452093"/>
                  <a:gd name="connsiteX10" fmla="*/ 208944 w 445229"/>
                  <a:gd name="connsiteY10" fmla="*/ 73847 h 452093"/>
                  <a:gd name="connsiteX11" fmla="*/ 190990 w 445229"/>
                  <a:gd name="connsiteY11" fmla="*/ 69601 h 452093"/>
                  <a:gd name="connsiteX12" fmla="*/ 214943 w 445229"/>
                  <a:gd name="connsiteY12" fmla="*/ 22479 h 452093"/>
                  <a:gd name="connsiteX13" fmla="*/ 214763 w 445229"/>
                  <a:gd name="connsiteY13" fmla="*/ 13004 h 452093"/>
                  <a:gd name="connsiteX14" fmla="*/ 201666 w 445229"/>
                  <a:gd name="connsiteY14" fmla="*/ 130 h 452093"/>
                  <a:gd name="connsiteX15" fmla="*/ 201544 w 445229"/>
                  <a:gd name="connsiteY15" fmla="*/ 130 h 452093"/>
                  <a:gd name="connsiteX16" fmla="*/ 188570 w 445229"/>
                  <a:gd name="connsiteY16" fmla="*/ 13247 h 452093"/>
                  <a:gd name="connsiteX17" fmla="*/ 188762 w 445229"/>
                  <a:gd name="connsiteY17" fmla="*/ 23183 h 452093"/>
                  <a:gd name="connsiteX18" fmla="*/ 174501 w 445229"/>
                  <a:gd name="connsiteY18" fmla="*/ 49503 h 452093"/>
                  <a:gd name="connsiteX19" fmla="*/ 136644 w 445229"/>
                  <a:gd name="connsiteY19" fmla="*/ 65244 h 452093"/>
                  <a:gd name="connsiteX20" fmla="*/ 127301 w 445229"/>
                  <a:gd name="connsiteY20" fmla="*/ 68355 h 452093"/>
                  <a:gd name="connsiteX21" fmla="*/ 116823 w 445229"/>
                  <a:gd name="connsiteY21" fmla="*/ 50263 h 452093"/>
                  <a:gd name="connsiteX22" fmla="*/ 84420 w 445229"/>
                  <a:gd name="connsiteY22" fmla="*/ 30256 h 452093"/>
                  <a:gd name="connsiteX23" fmla="*/ 68335 w 445229"/>
                  <a:gd name="connsiteY23" fmla="*/ 39371 h 452093"/>
                  <a:gd name="connsiteX24" fmla="*/ 77520 w 445229"/>
                  <a:gd name="connsiteY24" fmla="*/ 55333 h 452093"/>
                  <a:gd name="connsiteX25" fmla="*/ 77730 w 445229"/>
                  <a:gd name="connsiteY25" fmla="*/ 55388 h 452093"/>
                  <a:gd name="connsiteX26" fmla="*/ 96832 w 445229"/>
                  <a:gd name="connsiteY26" fmla="*/ 67055 h 452093"/>
                  <a:gd name="connsiteX27" fmla="*/ 103006 w 445229"/>
                  <a:gd name="connsiteY27" fmla="*/ 78043 h 452093"/>
                  <a:gd name="connsiteX28" fmla="*/ 75549 w 445229"/>
                  <a:gd name="connsiteY28" fmla="*/ 95850 h 452093"/>
                  <a:gd name="connsiteX29" fmla="*/ 45082 w 445229"/>
                  <a:gd name="connsiteY29" fmla="*/ 149586 h 452093"/>
                  <a:gd name="connsiteX30" fmla="*/ 39155 w 445229"/>
                  <a:gd name="connsiteY30" fmla="*/ 143385 h 452093"/>
                  <a:gd name="connsiteX31" fmla="*/ 26437 w 445229"/>
                  <a:gd name="connsiteY31" fmla="*/ 105338 h 452093"/>
                  <a:gd name="connsiteX32" fmla="*/ 11874 w 445229"/>
                  <a:gd name="connsiteY32" fmla="*/ 93979 h 452093"/>
                  <a:gd name="connsiteX33" fmla="*/ 429 w 445229"/>
                  <a:gd name="connsiteY33" fmla="*/ 108431 h 452093"/>
                  <a:gd name="connsiteX34" fmla="*/ 18175 w 445229"/>
                  <a:gd name="connsiteY34" fmla="*/ 158943 h 452093"/>
                  <a:gd name="connsiteX35" fmla="*/ 43921 w 445229"/>
                  <a:gd name="connsiteY35" fmla="*/ 181632 h 452093"/>
                  <a:gd name="connsiteX36" fmla="*/ 61078 w 445229"/>
                  <a:gd name="connsiteY36" fmla="*/ 235312 h 452093"/>
                  <a:gd name="connsiteX37" fmla="*/ 46670 w 445229"/>
                  <a:gd name="connsiteY37" fmla="*/ 249999 h 452093"/>
                  <a:gd name="connsiteX38" fmla="*/ 27857 w 445229"/>
                  <a:gd name="connsiteY38" fmla="*/ 263692 h 452093"/>
                  <a:gd name="connsiteX39" fmla="*/ 24803 w 445229"/>
                  <a:gd name="connsiteY39" fmla="*/ 281822 h 452093"/>
                  <a:gd name="connsiteX40" fmla="*/ 42532 w 445229"/>
                  <a:gd name="connsiteY40" fmla="*/ 285215 h 452093"/>
                  <a:gd name="connsiteX41" fmla="*/ 63251 w 445229"/>
                  <a:gd name="connsiteY41" fmla="*/ 270110 h 452093"/>
                  <a:gd name="connsiteX42" fmla="*/ 77577 w 445229"/>
                  <a:gd name="connsiteY42" fmla="*/ 256017 h 452093"/>
                  <a:gd name="connsiteX43" fmla="*/ 99403 w 445229"/>
                  <a:gd name="connsiteY43" fmla="*/ 272559 h 452093"/>
                  <a:gd name="connsiteX44" fmla="*/ 141706 w 445229"/>
                  <a:gd name="connsiteY44" fmla="*/ 317102 h 452093"/>
                  <a:gd name="connsiteX45" fmla="*/ 144763 w 445229"/>
                  <a:gd name="connsiteY45" fmla="*/ 348242 h 452093"/>
                  <a:gd name="connsiteX46" fmla="*/ 144871 w 445229"/>
                  <a:gd name="connsiteY46" fmla="*/ 452224 h 452093"/>
                  <a:gd name="connsiteX47" fmla="*/ 171064 w 445229"/>
                  <a:gd name="connsiteY47" fmla="*/ 452195 h 452093"/>
                  <a:gd name="connsiteX48" fmla="*/ 170956 w 445229"/>
                  <a:gd name="connsiteY48" fmla="*/ 348235 h 452093"/>
                  <a:gd name="connsiteX49" fmla="*/ 166978 w 445229"/>
                  <a:gd name="connsiteY49" fmla="*/ 310261 h 452093"/>
                  <a:gd name="connsiteX50" fmla="*/ 114431 w 445229"/>
                  <a:gd name="connsiteY50" fmla="*/ 251252 h 452093"/>
                  <a:gd name="connsiteX51" fmla="*/ 91642 w 445229"/>
                  <a:gd name="connsiteY51" fmla="*/ 233143 h 452093"/>
                  <a:gd name="connsiteX52" fmla="*/ 76715 w 445229"/>
                  <a:gd name="connsiteY52" fmla="*/ 208517 h 452093"/>
                  <a:gd name="connsiteX53" fmla="*/ 100561 w 445229"/>
                  <a:gd name="connsiteY53" fmla="*/ 202567 h 452093"/>
                  <a:gd name="connsiteX54" fmla="*/ 126084 w 445229"/>
                  <a:gd name="connsiteY54" fmla="*/ 202652 h 452093"/>
                  <a:gd name="connsiteX55" fmla="*/ 140024 w 445229"/>
                  <a:gd name="connsiteY55" fmla="*/ 190551 h 452093"/>
                  <a:gd name="connsiteX56" fmla="*/ 127829 w 445229"/>
                  <a:gd name="connsiteY56" fmla="*/ 176715 h 452093"/>
                  <a:gd name="connsiteX57" fmla="*/ 97121 w 445229"/>
                  <a:gd name="connsiteY57" fmla="*/ 176798 h 452093"/>
                  <a:gd name="connsiteX58" fmla="*/ 70404 w 445229"/>
                  <a:gd name="connsiteY58" fmla="*/ 183246 h 452093"/>
                  <a:gd name="connsiteX59" fmla="*/ 69506 w 445229"/>
                  <a:gd name="connsiteY59" fmla="*/ 166275 h 452093"/>
                  <a:gd name="connsiteX60" fmla="*/ 92982 w 445229"/>
                  <a:gd name="connsiteY60" fmla="*/ 115251 h 452093"/>
                  <a:gd name="connsiteX61" fmla="*/ 124496 w 445229"/>
                  <a:gd name="connsiteY61" fmla="*/ 96673 h 452093"/>
                  <a:gd name="connsiteX62" fmla="*/ 144347 w 445229"/>
                  <a:gd name="connsiteY62" fmla="*/ 90092 h 452093"/>
                  <a:gd name="connsiteX63" fmla="*/ 154491 w 445229"/>
                  <a:gd name="connsiteY63" fmla="*/ 86918 h 452093"/>
                  <a:gd name="connsiteX64" fmla="*/ 185439 w 445229"/>
                  <a:gd name="connsiteY64" fmla="*/ 95019 h 452093"/>
                  <a:gd name="connsiteX65" fmla="*/ 203263 w 445229"/>
                  <a:gd name="connsiteY65" fmla="*/ 138030 h 452093"/>
                  <a:gd name="connsiteX66" fmla="*/ 189571 w 445229"/>
                  <a:gd name="connsiteY66" fmla="*/ 185004 h 452093"/>
                  <a:gd name="connsiteX67" fmla="*/ 177345 w 445229"/>
                  <a:gd name="connsiteY67" fmla="*/ 199080 h 452093"/>
                  <a:gd name="connsiteX68" fmla="*/ 176152 w 445229"/>
                  <a:gd name="connsiteY68" fmla="*/ 217423 h 452093"/>
                  <a:gd name="connsiteX69" fmla="*/ 194635 w 445229"/>
                  <a:gd name="connsiteY69" fmla="*/ 218608 h 452093"/>
                  <a:gd name="connsiteX70" fmla="*/ 194815 w 445229"/>
                  <a:gd name="connsiteY70" fmla="*/ 218446 h 452093"/>
                  <a:gd name="connsiteX71" fmla="*/ 210886 w 445229"/>
                  <a:gd name="connsiteY71" fmla="*/ 200120 h 452093"/>
                  <a:gd name="connsiteX72" fmla="*/ 215588 w 445229"/>
                  <a:gd name="connsiteY72" fmla="*/ 192482 h 452093"/>
                  <a:gd name="connsiteX73" fmla="*/ 252913 w 445229"/>
                  <a:gd name="connsiteY73" fmla="*/ 184995 h 452093"/>
                  <a:gd name="connsiteX74" fmla="*/ 278499 w 445229"/>
                  <a:gd name="connsiteY74" fmla="*/ 173131 h 452093"/>
                  <a:gd name="connsiteX75" fmla="*/ 282363 w 445229"/>
                  <a:gd name="connsiteY75" fmla="*/ 155154 h 452093"/>
                  <a:gd name="connsiteX76" fmla="*/ 264495 w 445229"/>
                  <a:gd name="connsiteY76" fmla="*/ 151165 h 452093"/>
                  <a:gd name="connsiteX77" fmla="*/ 245099 w 445229"/>
                  <a:gd name="connsiteY77" fmla="*/ 160187 h 452093"/>
                  <a:gd name="connsiteX78" fmla="*/ 226261 w 445229"/>
                  <a:gd name="connsiteY78" fmla="*/ 164337 h 452093"/>
                  <a:gd name="connsiteX79" fmla="*/ 229456 w 445229"/>
                  <a:gd name="connsiteY79" fmla="*/ 138038 h 452093"/>
                  <a:gd name="connsiteX80" fmla="*/ 220125 w 445229"/>
                  <a:gd name="connsiteY80" fmla="*/ 102052 h 452093"/>
                  <a:gd name="connsiteX81" fmla="*/ 248178 w 445229"/>
                  <a:gd name="connsiteY81" fmla="*/ 103906 h 452093"/>
                  <a:gd name="connsiteX82" fmla="*/ 276586 w 445229"/>
                  <a:gd name="connsiteY82" fmla="*/ 101715 h 452093"/>
                  <a:gd name="connsiteX83" fmla="*/ 312838 w 445229"/>
                  <a:gd name="connsiteY83" fmla="*/ 130862 h 452093"/>
                  <a:gd name="connsiteX84" fmla="*/ 337984 w 445229"/>
                  <a:gd name="connsiteY84" fmla="*/ 140609 h 452093"/>
                  <a:gd name="connsiteX85" fmla="*/ 338176 w 445229"/>
                  <a:gd name="connsiteY85" fmla="*/ 140752 h 452093"/>
                  <a:gd name="connsiteX86" fmla="*/ 387112 w 445229"/>
                  <a:gd name="connsiteY86" fmla="*/ 172311 h 452093"/>
                  <a:gd name="connsiteX87" fmla="*/ 406007 w 445229"/>
                  <a:gd name="connsiteY87" fmla="*/ 216321 h 452093"/>
                  <a:gd name="connsiteX88" fmla="*/ 419022 w 445229"/>
                  <a:gd name="connsiteY88" fmla="*/ 229319 h 452093"/>
                  <a:gd name="connsiteX89" fmla="*/ 419104 w 445229"/>
                  <a:gd name="connsiteY89" fmla="*/ 229319 h 452093"/>
                  <a:gd name="connsiteX90" fmla="*/ 432200 w 445229"/>
                  <a:gd name="connsiteY90" fmla="*/ 216407 h 452093"/>
                  <a:gd name="connsiteX91" fmla="*/ 406845 w 445229"/>
                  <a:gd name="connsiteY91" fmla="*/ 155223 h 452093"/>
                  <a:gd name="connsiteX92" fmla="*/ 396060 w 445229"/>
                  <a:gd name="connsiteY92" fmla="*/ 145259 h 452093"/>
                  <a:gd name="connsiteX93" fmla="*/ 402817 w 445229"/>
                  <a:gd name="connsiteY93" fmla="*/ 144298 h 452093"/>
                  <a:gd name="connsiteX94" fmla="*/ 441209 w 445229"/>
                  <a:gd name="connsiteY94" fmla="*/ 125268 h 452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445229" h="452093">
                    <a:moveTo>
                      <a:pt x="441209" y="125268"/>
                    </a:moveTo>
                    <a:cubicBezTo>
                      <a:pt x="446596" y="120476"/>
                      <a:pt x="447047" y="112259"/>
                      <a:pt x="442220" y="106913"/>
                    </a:cubicBezTo>
                    <a:cubicBezTo>
                      <a:pt x="437450" y="101632"/>
                      <a:pt x="429294" y="101120"/>
                      <a:pt x="423893" y="105764"/>
                    </a:cubicBezTo>
                    <a:cubicBezTo>
                      <a:pt x="416262" y="112024"/>
                      <a:pt x="407298" y="116484"/>
                      <a:pt x="397679" y="118806"/>
                    </a:cubicBezTo>
                    <a:cubicBezTo>
                      <a:pt x="373099" y="122929"/>
                      <a:pt x="347834" y="119187"/>
                      <a:pt x="325538" y="108122"/>
                    </a:cubicBezTo>
                    <a:cubicBezTo>
                      <a:pt x="318791" y="104033"/>
                      <a:pt x="312462" y="99303"/>
                      <a:pt x="306636" y="94000"/>
                    </a:cubicBezTo>
                    <a:cubicBezTo>
                      <a:pt x="328415" y="84547"/>
                      <a:pt x="346473" y="68270"/>
                      <a:pt x="358043" y="47662"/>
                    </a:cubicBezTo>
                    <a:cubicBezTo>
                      <a:pt x="361349" y="41278"/>
                      <a:pt x="358816" y="33442"/>
                      <a:pt x="352382" y="30159"/>
                    </a:cubicBezTo>
                    <a:cubicBezTo>
                      <a:pt x="345949" y="26877"/>
                      <a:pt x="338053" y="29393"/>
                      <a:pt x="334746" y="35777"/>
                    </a:cubicBezTo>
                    <a:cubicBezTo>
                      <a:pt x="325106" y="52509"/>
                      <a:pt x="309775" y="65286"/>
                      <a:pt x="291503" y="71817"/>
                    </a:cubicBezTo>
                    <a:cubicBezTo>
                      <a:pt x="264562" y="79158"/>
                      <a:pt x="236220" y="79855"/>
                      <a:pt x="208944" y="73847"/>
                    </a:cubicBezTo>
                    <a:cubicBezTo>
                      <a:pt x="203836" y="72762"/>
                      <a:pt x="197438" y="71216"/>
                      <a:pt x="190990" y="69601"/>
                    </a:cubicBezTo>
                    <a:cubicBezTo>
                      <a:pt x="205737" y="58292"/>
                      <a:pt x="214541" y="40971"/>
                      <a:pt x="214943" y="22479"/>
                    </a:cubicBezTo>
                    <a:cubicBezTo>
                      <a:pt x="214812" y="17643"/>
                      <a:pt x="214763" y="13048"/>
                      <a:pt x="214763" y="13004"/>
                    </a:cubicBezTo>
                    <a:cubicBezTo>
                      <a:pt x="214695" y="5874"/>
                      <a:pt x="208851" y="130"/>
                      <a:pt x="201666" y="130"/>
                    </a:cubicBezTo>
                    <a:lnTo>
                      <a:pt x="201544" y="130"/>
                    </a:lnTo>
                    <a:cubicBezTo>
                      <a:pt x="194312" y="196"/>
                      <a:pt x="188503" y="6068"/>
                      <a:pt x="188570" y="13247"/>
                    </a:cubicBezTo>
                    <a:cubicBezTo>
                      <a:pt x="188570" y="13247"/>
                      <a:pt x="188614" y="18103"/>
                      <a:pt x="188762" y="23183"/>
                    </a:cubicBezTo>
                    <a:cubicBezTo>
                      <a:pt x="188114" y="33604"/>
                      <a:pt x="182904" y="43221"/>
                      <a:pt x="174501" y="49503"/>
                    </a:cubicBezTo>
                    <a:cubicBezTo>
                      <a:pt x="162783" y="56670"/>
                      <a:pt x="150010" y="61982"/>
                      <a:pt x="136644" y="65244"/>
                    </a:cubicBezTo>
                    <a:cubicBezTo>
                      <a:pt x="133453" y="66219"/>
                      <a:pt x="130441" y="67348"/>
                      <a:pt x="127301" y="68355"/>
                    </a:cubicBezTo>
                    <a:cubicBezTo>
                      <a:pt x="124817" y="61801"/>
                      <a:pt x="121278" y="55691"/>
                      <a:pt x="116823" y="50263"/>
                    </a:cubicBezTo>
                    <a:cubicBezTo>
                      <a:pt x="108125" y="40711"/>
                      <a:pt x="96897" y="33778"/>
                      <a:pt x="84420" y="30256"/>
                    </a:cubicBezTo>
                    <a:cubicBezTo>
                      <a:pt x="77442" y="28365"/>
                      <a:pt x="70241" y="32445"/>
                      <a:pt x="68335" y="39371"/>
                    </a:cubicBezTo>
                    <a:cubicBezTo>
                      <a:pt x="66430" y="46296"/>
                      <a:pt x="70543" y="53442"/>
                      <a:pt x="77520" y="55333"/>
                    </a:cubicBezTo>
                    <a:cubicBezTo>
                      <a:pt x="77589" y="55351"/>
                      <a:pt x="77660" y="55369"/>
                      <a:pt x="77730" y="55388"/>
                    </a:cubicBezTo>
                    <a:cubicBezTo>
                      <a:pt x="84999" y="57590"/>
                      <a:pt x="91577" y="61607"/>
                      <a:pt x="96832" y="67055"/>
                    </a:cubicBezTo>
                    <a:cubicBezTo>
                      <a:pt x="99466" y="70367"/>
                      <a:pt x="101551" y="74077"/>
                      <a:pt x="103006" y="78043"/>
                    </a:cubicBezTo>
                    <a:cubicBezTo>
                      <a:pt x="93248" y="83004"/>
                      <a:pt x="84046" y="88973"/>
                      <a:pt x="75549" y="95850"/>
                    </a:cubicBezTo>
                    <a:cubicBezTo>
                      <a:pt x="59706" y="109942"/>
                      <a:pt x="48996" y="128833"/>
                      <a:pt x="45082" y="149586"/>
                    </a:cubicBezTo>
                    <a:cubicBezTo>
                      <a:pt x="42924" y="147699"/>
                      <a:pt x="40940" y="145624"/>
                      <a:pt x="39155" y="143385"/>
                    </a:cubicBezTo>
                    <a:cubicBezTo>
                      <a:pt x="32289" y="131721"/>
                      <a:pt x="27957" y="118762"/>
                      <a:pt x="26437" y="105338"/>
                    </a:cubicBezTo>
                    <a:cubicBezTo>
                      <a:pt x="25576" y="98210"/>
                      <a:pt x="19056" y="93125"/>
                      <a:pt x="11874" y="93979"/>
                    </a:cubicBezTo>
                    <a:cubicBezTo>
                      <a:pt x="4691" y="94833"/>
                      <a:pt x="-432" y="101304"/>
                      <a:pt x="429" y="108431"/>
                    </a:cubicBezTo>
                    <a:cubicBezTo>
                      <a:pt x="2480" y="126370"/>
                      <a:pt x="8544" y="143628"/>
                      <a:pt x="18175" y="158943"/>
                    </a:cubicBezTo>
                    <a:cubicBezTo>
                      <a:pt x="25569" y="167737"/>
                      <a:pt x="34247" y="175385"/>
                      <a:pt x="43921" y="181632"/>
                    </a:cubicBezTo>
                    <a:cubicBezTo>
                      <a:pt x="45183" y="200638"/>
                      <a:pt x="51070" y="219058"/>
                      <a:pt x="61078" y="235312"/>
                    </a:cubicBezTo>
                    <a:cubicBezTo>
                      <a:pt x="56630" y="240538"/>
                      <a:pt x="51815" y="245446"/>
                      <a:pt x="46670" y="249999"/>
                    </a:cubicBezTo>
                    <a:cubicBezTo>
                      <a:pt x="39259" y="256020"/>
                      <a:pt x="27972" y="263617"/>
                      <a:pt x="27857" y="263692"/>
                    </a:cubicBezTo>
                    <a:cubicBezTo>
                      <a:pt x="21969" y="267862"/>
                      <a:pt x="20601" y="275979"/>
                      <a:pt x="24803" y="281822"/>
                    </a:cubicBezTo>
                    <a:cubicBezTo>
                      <a:pt x="28858" y="287461"/>
                      <a:pt x="36655" y="288954"/>
                      <a:pt x="42532" y="285215"/>
                    </a:cubicBezTo>
                    <a:cubicBezTo>
                      <a:pt x="43031" y="284879"/>
                      <a:pt x="54906" y="276887"/>
                      <a:pt x="63251" y="270110"/>
                    </a:cubicBezTo>
                    <a:cubicBezTo>
                      <a:pt x="68350" y="265749"/>
                      <a:pt x="73137" y="261038"/>
                      <a:pt x="77577" y="256017"/>
                    </a:cubicBezTo>
                    <a:cubicBezTo>
                      <a:pt x="84486" y="261991"/>
                      <a:pt x="91777" y="267516"/>
                      <a:pt x="99403" y="272559"/>
                    </a:cubicBezTo>
                    <a:cubicBezTo>
                      <a:pt x="116822" y="284647"/>
                      <a:pt x="136551" y="298361"/>
                      <a:pt x="141706" y="317102"/>
                    </a:cubicBezTo>
                    <a:cubicBezTo>
                      <a:pt x="143408" y="327405"/>
                      <a:pt x="144429" y="337807"/>
                      <a:pt x="144763" y="348242"/>
                    </a:cubicBezTo>
                    <a:lnTo>
                      <a:pt x="144871" y="452224"/>
                    </a:lnTo>
                    <a:lnTo>
                      <a:pt x="171064" y="452195"/>
                    </a:lnTo>
                    <a:lnTo>
                      <a:pt x="170956" y="348235"/>
                    </a:lnTo>
                    <a:cubicBezTo>
                      <a:pt x="170638" y="335494"/>
                      <a:pt x="169309" y="322797"/>
                      <a:pt x="166978" y="310261"/>
                    </a:cubicBezTo>
                    <a:cubicBezTo>
                      <a:pt x="159337" y="282446"/>
                      <a:pt x="134440" y="265154"/>
                      <a:pt x="114431" y="251252"/>
                    </a:cubicBezTo>
                    <a:cubicBezTo>
                      <a:pt x="106179" y="246077"/>
                      <a:pt x="98535" y="240003"/>
                      <a:pt x="91642" y="233143"/>
                    </a:cubicBezTo>
                    <a:cubicBezTo>
                      <a:pt x="85370" y="225779"/>
                      <a:pt x="80331" y="217466"/>
                      <a:pt x="76715" y="208517"/>
                    </a:cubicBezTo>
                    <a:cubicBezTo>
                      <a:pt x="84514" y="205985"/>
                      <a:pt x="92483" y="203998"/>
                      <a:pt x="100561" y="202567"/>
                    </a:cubicBezTo>
                    <a:cubicBezTo>
                      <a:pt x="109060" y="201993"/>
                      <a:pt x="117589" y="202022"/>
                      <a:pt x="126084" y="202652"/>
                    </a:cubicBezTo>
                    <a:cubicBezTo>
                      <a:pt x="133301" y="203131"/>
                      <a:pt x="139541" y="197712"/>
                      <a:pt x="140024" y="190551"/>
                    </a:cubicBezTo>
                    <a:cubicBezTo>
                      <a:pt x="140507" y="183387"/>
                      <a:pt x="135047" y="177193"/>
                      <a:pt x="127829" y="176715"/>
                    </a:cubicBezTo>
                    <a:cubicBezTo>
                      <a:pt x="117606" y="175971"/>
                      <a:pt x="107340" y="175999"/>
                      <a:pt x="97121" y="176798"/>
                    </a:cubicBezTo>
                    <a:cubicBezTo>
                      <a:pt x="88070" y="178300"/>
                      <a:pt x="79139" y="180455"/>
                      <a:pt x="70404" y="183246"/>
                    </a:cubicBezTo>
                    <a:cubicBezTo>
                      <a:pt x="69736" y="177614"/>
                      <a:pt x="69437" y="171946"/>
                      <a:pt x="69506" y="166275"/>
                    </a:cubicBezTo>
                    <a:cubicBezTo>
                      <a:pt x="69796" y="146756"/>
                      <a:pt x="78310" y="128252"/>
                      <a:pt x="92982" y="115251"/>
                    </a:cubicBezTo>
                    <a:cubicBezTo>
                      <a:pt x="102634" y="107732"/>
                      <a:pt x="113226" y="101486"/>
                      <a:pt x="124496" y="96673"/>
                    </a:cubicBezTo>
                    <a:cubicBezTo>
                      <a:pt x="130847" y="94203"/>
                      <a:pt x="137568" y="92160"/>
                      <a:pt x="144347" y="90092"/>
                    </a:cubicBezTo>
                    <a:cubicBezTo>
                      <a:pt x="147710" y="89064"/>
                      <a:pt x="151103" y="88012"/>
                      <a:pt x="154491" y="86918"/>
                    </a:cubicBezTo>
                    <a:cubicBezTo>
                      <a:pt x="157665" y="87788"/>
                      <a:pt x="171508" y="91547"/>
                      <a:pt x="185439" y="95019"/>
                    </a:cubicBezTo>
                    <a:cubicBezTo>
                      <a:pt x="195384" y="107381"/>
                      <a:pt x="201567" y="122301"/>
                      <a:pt x="203263" y="138030"/>
                    </a:cubicBezTo>
                    <a:cubicBezTo>
                      <a:pt x="203253" y="154655"/>
                      <a:pt x="198507" y="170940"/>
                      <a:pt x="189571" y="185004"/>
                    </a:cubicBezTo>
                    <a:cubicBezTo>
                      <a:pt x="185959" y="190072"/>
                      <a:pt x="181863" y="194785"/>
                      <a:pt x="177345" y="199080"/>
                    </a:cubicBezTo>
                    <a:cubicBezTo>
                      <a:pt x="171911" y="203818"/>
                      <a:pt x="171376" y="212031"/>
                      <a:pt x="176152" y="217423"/>
                    </a:cubicBezTo>
                    <a:cubicBezTo>
                      <a:pt x="180927" y="222815"/>
                      <a:pt x="189201" y="223345"/>
                      <a:pt x="194635" y="218608"/>
                    </a:cubicBezTo>
                    <a:cubicBezTo>
                      <a:pt x="194695" y="218554"/>
                      <a:pt x="194755" y="218501"/>
                      <a:pt x="194815" y="218446"/>
                    </a:cubicBezTo>
                    <a:cubicBezTo>
                      <a:pt x="200776" y="212886"/>
                      <a:pt x="206159" y="206745"/>
                      <a:pt x="210886" y="200120"/>
                    </a:cubicBezTo>
                    <a:cubicBezTo>
                      <a:pt x="212600" y="197665"/>
                      <a:pt x="214169" y="195115"/>
                      <a:pt x="215588" y="192482"/>
                    </a:cubicBezTo>
                    <a:cubicBezTo>
                      <a:pt x="228165" y="190705"/>
                      <a:pt x="240627" y="188206"/>
                      <a:pt x="252913" y="184995"/>
                    </a:cubicBezTo>
                    <a:cubicBezTo>
                      <a:pt x="261872" y="182029"/>
                      <a:pt x="270458" y="178048"/>
                      <a:pt x="278499" y="173131"/>
                    </a:cubicBezTo>
                    <a:cubicBezTo>
                      <a:pt x="284568" y="169225"/>
                      <a:pt x="286299" y="161177"/>
                      <a:pt x="282363" y="155154"/>
                    </a:cubicBezTo>
                    <a:cubicBezTo>
                      <a:pt x="278489" y="149226"/>
                      <a:pt x="270554" y="147454"/>
                      <a:pt x="264495" y="151165"/>
                    </a:cubicBezTo>
                    <a:cubicBezTo>
                      <a:pt x="258385" y="154875"/>
                      <a:pt x="251879" y="157900"/>
                      <a:pt x="245099" y="160187"/>
                    </a:cubicBezTo>
                    <a:cubicBezTo>
                      <a:pt x="238896" y="161891"/>
                      <a:pt x="232608" y="163275"/>
                      <a:pt x="226261" y="164337"/>
                    </a:cubicBezTo>
                    <a:cubicBezTo>
                      <a:pt x="228348" y="155722"/>
                      <a:pt x="229420" y="146897"/>
                      <a:pt x="229456" y="138038"/>
                    </a:cubicBezTo>
                    <a:cubicBezTo>
                      <a:pt x="229055" y="125507"/>
                      <a:pt x="225869" y="113218"/>
                      <a:pt x="220125" y="102052"/>
                    </a:cubicBezTo>
                    <a:cubicBezTo>
                      <a:pt x="229427" y="103272"/>
                      <a:pt x="238798" y="103892"/>
                      <a:pt x="248178" y="103906"/>
                    </a:cubicBezTo>
                    <a:cubicBezTo>
                      <a:pt x="257690" y="103889"/>
                      <a:pt x="267186" y="103157"/>
                      <a:pt x="276586" y="101715"/>
                    </a:cubicBezTo>
                    <a:cubicBezTo>
                      <a:pt x="287492" y="112790"/>
                      <a:pt x="299658" y="122570"/>
                      <a:pt x="312838" y="130862"/>
                    </a:cubicBezTo>
                    <a:cubicBezTo>
                      <a:pt x="320818" y="135048"/>
                      <a:pt x="329256" y="138318"/>
                      <a:pt x="337984" y="140609"/>
                    </a:cubicBezTo>
                    <a:cubicBezTo>
                      <a:pt x="338058" y="140645"/>
                      <a:pt x="338102" y="140717"/>
                      <a:pt x="338176" y="140752"/>
                    </a:cubicBezTo>
                    <a:cubicBezTo>
                      <a:pt x="355954" y="148842"/>
                      <a:pt x="372442" y="159475"/>
                      <a:pt x="387112" y="172311"/>
                    </a:cubicBezTo>
                    <a:cubicBezTo>
                      <a:pt x="398090" y="184535"/>
                      <a:pt x="404728" y="199995"/>
                      <a:pt x="406007" y="216321"/>
                    </a:cubicBezTo>
                    <a:cubicBezTo>
                      <a:pt x="406007" y="223467"/>
                      <a:pt x="411821" y="229273"/>
                      <a:pt x="419022" y="229319"/>
                    </a:cubicBezTo>
                    <a:lnTo>
                      <a:pt x="419104" y="229319"/>
                    </a:lnTo>
                    <a:cubicBezTo>
                      <a:pt x="426304" y="229319"/>
                      <a:pt x="432153" y="223551"/>
                      <a:pt x="432200" y="216407"/>
                    </a:cubicBezTo>
                    <a:cubicBezTo>
                      <a:pt x="431021" y="193740"/>
                      <a:pt x="422075" y="172155"/>
                      <a:pt x="406845" y="155223"/>
                    </a:cubicBezTo>
                    <a:cubicBezTo>
                      <a:pt x="403554" y="151592"/>
                      <a:pt x="399945" y="148257"/>
                      <a:pt x="396060" y="145259"/>
                    </a:cubicBezTo>
                    <a:cubicBezTo>
                      <a:pt x="398325" y="144958"/>
                      <a:pt x="400644" y="144730"/>
                      <a:pt x="402817" y="144298"/>
                    </a:cubicBezTo>
                    <a:cubicBezTo>
                      <a:pt x="416950" y="141055"/>
                      <a:pt x="430108" y="134534"/>
                      <a:pt x="441209" y="125268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4F4E089-2937-4C30-B81F-65D78CDB3DDB}"/>
                  </a:ext>
                </a:extLst>
              </p:cNvPr>
              <p:cNvSpPr/>
              <p:nvPr/>
            </p:nvSpPr>
            <p:spPr>
              <a:xfrm>
                <a:off x="5899690" y="3105741"/>
                <a:ext cx="627844" cy="521659"/>
              </a:xfrm>
              <a:custGeom>
                <a:avLst/>
                <a:gdLst>
                  <a:gd name="connsiteX0" fmla="*/ 582698 w 627844"/>
                  <a:gd name="connsiteY0" fmla="*/ 164973 h 521659"/>
                  <a:gd name="connsiteX1" fmla="*/ 482924 w 627844"/>
                  <a:gd name="connsiteY1" fmla="*/ 66840 h 521659"/>
                  <a:gd name="connsiteX2" fmla="*/ 420131 w 627844"/>
                  <a:gd name="connsiteY2" fmla="*/ 12133 h 521659"/>
                  <a:gd name="connsiteX3" fmla="*/ 338378 w 627844"/>
                  <a:gd name="connsiteY3" fmla="*/ 20556 h 521659"/>
                  <a:gd name="connsiteX4" fmla="*/ 269032 w 627844"/>
                  <a:gd name="connsiteY4" fmla="*/ 390 h 521659"/>
                  <a:gd name="connsiteX5" fmla="*/ 202263 w 627844"/>
                  <a:gd name="connsiteY5" fmla="*/ 31374 h 521659"/>
                  <a:gd name="connsiteX6" fmla="*/ 185994 w 627844"/>
                  <a:gd name="connsiteY6" fmla="*/ 30204 h 521659"/>
                  <a:gd name="connsiteX7" fmla="*/ 90499 w 627844"/>
                  <a:gd name="connsiteY7" fmla="*/ 92619 h 521659"/>
                  <a:gd name="connsiteX8" fmla="*/ 14911 w 627844"/>
                  <a:gd name="connsiteY8" fmla="*/ 190286 h 521659"/>
                  <a:gd name="connsiteX9" fmla="*/ 18108 w 627844"/>
                  <a:gd name="connsiteY9" fmla="*/ 214635 h 521659"/>
                  <a:gd name="connsiteX10" fmla="*/ 15735 w 627844"/>
                  <a:gd name="connsiteY10" fmla="*/ 324956 h 521659"/>
                  <a:gd name="connsiteX11" fmla="*/ 16676 w 627844"/>
                  <a:gd name="connsiteY11" fmla="*/ 333235 h 521659"/>
                  <a:gd name="connsiteX12" fmla="*/ 109095 w 627844"/>
                  <a:gd name="connsiteY12" fmla="*/ 430619 h 521659"/>
                  <a:gd name="connsiteX13" fmla="*/ 110604 w 627844"/>
                  <a:gd name="connsiteY13" fmla="*/ 430955 h 521659"/>
                  <a:gd name="connsiteX14" fmla="*/ 151832 w 627844"/>
                  <a:gd name="connsiteY14" fmla="*/ 521790 h 521659"/>
                  <a:gd name="connsiteX15" fmla="*/ 178026 w 627844"/>
                  <a:gd name="connsiteY15" fmla="*/ 521790 h 521659"/>
                  <a:gd name="connsiteX16" fmla="*/ 115670 w 627844"/>
                  <a:gd name="connsiteY16" fmla="*/ 405461 h 521659"/>
                  <a:gd name="connsiteX17" fmla="*/ 42328 w 627844"/>
                  <a:gd name="connsiteY17" fmla="*/ 327995 h 521659"/>
                  <a:gd name="connsiteX18" fmla="*/ 41848 w 627844"/>
                  <a:gd name="connsiteY18" fmla="*/ 320662 h 521659"/>
                  <a:gd name="connsiteX19" fmla="*/ 41766 w 627844"/>
                  <a:gd name="connsiteY19" fmla="*/ 316771 h 521659"/>
                  <a:gd name="connsiteX20" fmla="*/ 39539 w 627844"/>
                  <a:gd name="connsiteY20" fmla="*/ 313568 h 521659"/>
                  <a:gd name="connsiteX21" fmla="*/ 42749 w 627844"/>
                  <a:gd name="connsiteY21" fmla="*/ 225292 h 521659"/>
                  <a:gd name="connsiteX22" fmla="*/ 47202 w 627844"/>
                  <a:gd name="connsiteY22" fmla="*/ 219767 h 521659"/>
                  <a:gd name="connsiteX23" fmla="*/ 44953 w 627844"/>
                  <a:gd name="connsiteY23" fmla="*/ 213059 h 521659"/>
                  <a:gd name="connsiteX24" fmla="*/ 41108 w 627844"/>
                  <a:gd name="connsiteY24" fmla="*/ 190291 h 521659"/>
                  <a:gd name="connsiteX25" fmla="*/ 102798 w 627844"/>
                  <a:gd name="connsiteY25" fmla="*/ 116419 h 521659"/>
                  <a:gd name="connsiteX26" fmla="*/ 110147 w 627844"/>
                  <a:gd name="connsiteY26" fmla="*/ 114963 h 521659"/>
                  <a:gd name="connsiteX27" fmla="*/ 112603 w 627844"/>
                  <a:gd name="connsiteY27" fmla="*/ 107938 h 521659"/>
                  <a:gd name="connsiteX28" fmla="*/ 185990 w 627844"/>
                  <a:gd name="connsiteY28" fmla="*/ 56197 h 521659"/>
                  <a:gd name="connsiteX29" fmla="*/ 204210 w 627844"/>
                  <a:gd name="connsiteY29" fmla="*/ 58127 h 521659"/>
                  <a:gd name="connsiteX30" fmla="*/ 211973 w 627844"/>
                  <a:gd name="connsiteY30" fmla="*/ 59840 h 521659"/>
                  <a:gd name="connsiteX31" fmla="*/ 217081 w 627844"/>
                  <a:gd name="connsiteY31" fmla="*/ 53801 h 521659"/>
                  <a:gd name="connsiteX32" fmla="*/ 271040 w 627844"/>
                  <a:gd name="connsiteY32" fmla="*/ 26309 h 521659"/>
                  <a:gd name="connsiteX33" fmla="*/ 328352 w 627844"/>
                  <a:gd name="connsiteY33" fmla="*/ 46065 h 521659"/>
                  <a:gd name="connsiteX34" fmla="*/ 335981 w 627844"/>
                  <a:gd name="connsiteY34" fmla="*/ 53004 h 521659"/>
                  <a:gd name="connsiteX35" fmla="*/ 344550 w 627844"/>
                  <a:gd name="connsiteY35" fmla="*/ 47245 h 521659"/>
                  <a:gd name="connsiteX36" fmla="*/ 412375 w 627844"/>
                  <a:gd name="connsiteY36" fmla="*/ 36977 h 521659"/>
                  <a:gd name="connsiteX37" fmla="*/ 461807 w 627844"/>
                  <a:gd name="connsiteY37" fmla="*/ 84211 h 521659"/>
                  <a:gd name="connsiteX38" fmla="*/ 464928 w 627844"/>
                  <a:gd name="connsiteY38" fmla="*/ 92789 h 521659"/>
                  <a:gd name="connsiteX39" fmla="*/ 479393 w 627844"/>
                  <a:gd name="connsiteY39" fmla="*/ 92789 h 521659"/>
                  <a:gd name="connsiteX40" fmla="*/ 556575 w 627844"/>
                  <a:gd name="connsiteY40" fmla="*/ 167895 h 521659"/>
                  <a:gd name="connsiteX41" fmla="*/ 556575 w 627844"/>
                  <a:gd name="connsiteY41" fmla="*/ 180058 h 521659"/>
                  <a:gd name="connsiteX42" fmla="*/ 563359 w 627844"/>
                  <a:gd name="connsiteY42" fmla="*/ 183762 h 521659"/>
                  <a:gd name="connsiteX43" fmla="*/ 601742 w 627844"/>
                  <a:gd name="connsiteY43" fmla="*/ 254423 h 521659"/>
                  <a:gd name="connsiteX44" fmla="*/ 521530 w 627844"/>
                  <a:gd name="connsiteY44" fmla="*/ 324372 h 521659"/>
                  <a:gd name="connsiteX45" fmla="*/ 404918 w 627844"/>
                  <a:gd name="connsiteY45" fmla="*/ 324372 h 521659"/>
                  <a:gd name="connsiteX46" fmla="*/ 300789 w 627844"/>
                  <a:gd name="connsiteY46" fmla="*/ 426219 h 521659"/>
                  <a:gd name="connsiteX47" fmla="*/ 300789 w 627844"/>
                  <a:gd name="connsiteY47" fmla="*/ 521788 h 521659"/>
                  <a:gd name="connsiteX48" fmla="*/ 326983 w 627844"/>
                  <a:gd name="connsiteY48" fmla="*/ 521788 h 521659"/>
                  <a:gd name="connsiteX49" fmla="*/ 326983 w 627844"/>
                  <a:gd name="connsiteY49" fmla="*/ 426415 h 521659"/>
                  <a:gd name="connsiteX50" fmla="*/ 404918 w 627844"/>
                  <a:gd name="connsiteY50" fmla="*/ 350368 h 521659"/>
                  <a:gd name="connsiteX51" fmla="*/ 521530 w 627844"/>
                  <a:gd name="connsiteY51" fmla="*/ 350368 h 521659"/>
                  <a:gd name="connsiteX52" fmla="*/ 627890 w 627844"/>
                  <a:gd name="connsiteY52" fmla="*/ 256087 h 521659"/>
                  <a:gd name="connsiteX53" fmla="*/ 582698 w 627844"/>
                  <a:gd name="connsiteY53" fmla="*/ 164973 h 52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627844" h="521659">
                    <a:moveTo>
                      <a:pt x="582698" y="164973"/>
                    </a:moveTo>
                    <a:cubicBezTo>
                      <a:pt x="580831" y="111220"/>
                      <a:pt x="537102" y="68209"/>
                      <a:pt x="482924" y="66840"/>
                    </a:cubicBezTo>
                    <a:cubicBezTo>
                      <a:pt x="470876" y="40505"/>
                      <a:pt x="448006" y="20578"/>
                      <a:pt x="420131" y="12133"/>
                    </a:cubicBezTo>
                    <a:cubicBezTo>
                      <a:pt x="392854" y="3862"/>
                      <a:pt x="363363" y="6899"/>
                      <a:pt x="338378" y="20556"/>
                    </a:cubicBezTo>
                    <a:cubicBezTo>
                      <a:pt x="318451" y="5795"/>
                      <a:pt x="293838" y="-1364"/>
                      <a:pt x="269032" y="390"/>
                    </a:cubicBezTo>
                    <a:cubicBezTo>
                      <a:pt x="243809" y="2649"/>
                      <a:pt x="220182" y="13614"/>
                      <a:pt x="202263" y="31374"/>
                    </a:cubicBezTo>
                    <a:cubicBezTo>
                      <a:pt x="196875" y="30601"/>
                      <a:pt x="191439" y="30212"/>
                      <a:pt x="185994" y="30204"/>
                    </a:cubicBezTo>
                    <a:cubicBezTo>
                      <a:pt x="144338" y="29815"/>
                      <a:pt x="106591" y="54486"/>
                      <a:pt x="90499" y="92619"/>
                    </a:cubicBezTo>
                    <a:cubicBezTo>
                      <a:pt x="46082" y="104665"/>
                      <a:pt x="15183" y="144590"/>
                      <a:pt x="14911" y="190286"/>
                    </a:cubicBezTo>
                    <a:cubicBezTo>
                      <a:pt x="14927" y="198504"/>
                      <a:pt x="16001" y="206686"/>
                      <a:pt x="18108" y="214635"/>
                    </a:cubicBezTo>
                    <a:cubicBezTo>
                      <a:pt x="-4698" y="247674"/>
                      <a:pt x="-5629" y="290980"/>
                      <a:pt x="15735" y="324956"/>
                    </a:cubicBezTo>
                    <a:cubicBezTo>
                      <a:pt x="15812" y="327738"/>
                      <a:pt x="16126" y="330508"/>
                      <a:pt x="16676" y="333235"/>
                    </a:cubicBezTo>
                    <a:cubicBezTo>
                      <a:pt x="29561" y="396313"/>
                      <a:pt x="87589" y="424876"/>
                      <a:pt x="109095" y="430619"/>
                    </a:cubicBezTo>
                    <a:cubicBezTo>
                      <a:pt x="109242" y="430657"/>
                      <a:pt x="110458" y="430923"/>
                      <a:pt x="110604" y="430955"/>
                    </a:cubicBezTo>
                    <a:cubicBezTo>
                      <a:pt x="146474" y="438533"/>
                      <a:pt x="151832" y="491117"/>
                      <a:pt x="151832" y="521790"/>
                    </a:cubicBezTo>
                    <a:lnTo>
                      <a:pt x="178026" y="521790"/>
                    </a:lnTo>
                    <a:cubicBezTo>
                      <a:pt x="178026" y="432021"/>
                      <a:pt x="139202" y="410418"/>
                      <a:pt x="115670" y="405461"/>
                    </a:cubicBezTo>
                    <a:cubicBezTo>
                      <a:pt x="102822" y="402027"/>
                      <a:pt x="52717" y="378832"/>
                      <a:pt x="42328" y="327995"/>
                    </a:cubicBezTo>
                    <a:cubicBezTo>
                      <a:pt x="41935" y="325571"/>
                      <a:pt x="41774" y="323115"/>
                      <a:pt x="41848" y="320662"/>
                    </a:cubicBezTo>
                    <a:lnTo>
                      <a:pt x="41766" y="316771"/>
                    </a:lnTo>
                    <a:lnTo>
                      <a:pt x="39539" y="313568"/>
                    </a:lnTo>
                    <a:cubicBezTo>
                      <a:pt x="21016" y="286621"/>
                      <a:pt x="22316" y="250846"/>
                      <a:pt x="42749" y="225292"/>
                    </a:cubicBezTo>
                    <a:lnTo>
                      <a:pt x="47202" y="219767"/>
                    </a:lnTo>
                    <a:lnTo>
                      <a:pt x="44953" y="213059"/>
                    </a:lnTo>
                    <a:cubicBezTo>
                      <a:pt x="42443" y="205724"/>
                      <a:pt x="41145" y="198037"/>
                      <a:pt x="41108" y="190291"/>
                    </a:cubicBezTo>
                    <a:cubicBezTo>
                      <a:pt x="41380" y="154251"/>
                      <a:pt x="67164" y="123375"/>
                      <a:pt x="102798" y="116419"/>
                    </a:cubicBezTo>
                    <a:lnTo>
                      <a:pt x="110147" y="114963"/>
                    </a:lnTo>
                    <a:lnTo>
                      <a:pt x="112603" y="107938"/>
                    </a:lnTo>
                    <a:cubicBezTo>
                      <a:pt x="123226" y="76761"/>
                      <a:pt x="152830" y="55890"/>
                      <a:pt x="185990" y="56197"/>
                    </a:cubicBezTo>
                    <a:cubicBezTo>
                      <a:pt x="192115" y="56200"/>
                      <a:pt x="198223" y="56846"/>
                      <a:pt x="204210" y="58127"/>
                    </a:cubicBezTo>
                    <a:lnTo>
                      <a:pt x="211973" y="59840"/>
                    </a:lnTo>
                    <a:lnTo>
                      <a:pt x="217081" y="53801"/>
                    </a:lnTo>
                    <a:cubicBezTo>
                      <a:pt x="230789" y="38034"/>
                      <a:pt x="250140" y="28175"/>
                      <a:pt x="271040" y="26309"/>
                    </a:cubicBezTo>
                    <a:cubicBezTo>
                      <a:pt x="292063" y="24833"/>
                      <a:pt x="312777" y="31974"/>
                      <a:pt x="328352" y="46065"/>
                    </a:cubicBezTo>
                    <a:lnTo>
                      <a:pt x="335981" y="53004"/>
                    </a:lnTo>
                    <a:lnTo>
                      <a:pt x="344550" y="47245"/>
                    </a:lnTo>
                    <a:cubicBezTo>
                      <a:pt x="364429" y="33819"/>
                      <a:pt x="389364" y="30043"/>
                      <a:pt x="412375" y="36977"/>
                    </a:cubicBezTo>
                    <a:cubicBezTo>
                      <a:pt x="435479" y="44031"/>
                      <a:pt x="453829" y="61565"/>
                      <a:pt x="461807" y="84211"/>
                    </a:cubicBezTo>
                    <a:lnTo>
                      <a:pt x="464928" y="92789"/>
                    </a:lnTo>
                    <a:lnTo>
                      <a:pt x="479393" y="92789"/>
                    </a:lnTo>
                    <a:cubicBezTo>
                      <a:pt x="521593" y="92405"/>
                      <a:pt x="556130" y="126015"/>
                      <a:pt x="556575" y="167895"/>
                    </a:cubicBezTo>
                    <a:lnTo>
                      <a:pt x="556575" y="180058"/>
                    </a:lnTo>
                    <a:lnTo>
                      <a:pt x="563359" y="183762"/>
                    </a:lnTo>
                    <a:cubicBezTo>
                      <a:pt x="589011" y="197803"/>
                      <a:pt x="604022" y="225435"/>
                      <a:pt x="601742" y="254423"/>
                    </a:cubicBezTo>
                    <a:cubicBezTo>
                      <a:pt x="597667" y="295029"/>
                      <a:pt x="562629" y="325582"/>
                      <a:pt x="521530" y="324372"/>
                    </a:cubicBezTo>
                    <a:lnTo>
                      <a:pt x="404918" y="324372"/>
                    </a:lnTo>
                    <a:cubicBezTo>
                      <a:pt x="348087" y="324594"/>
                      <a:pt x="301841" y="369827"/>
                      <a:pt x="300789" y="426219"/>
                    </a:cubicBezTo>
                    <a:lnTo>
                      <a:pt x="300789" y="521788"/>
                    </a:lnTo>
                    <a:lnTo>
                      <a:pt x="326983" y="521788"/>
                    </a:lnTo>
                    <a:lnTo>
                      <a:pt x="326983" y="426415"/>
                    </a:lnTo>
                    <a:cubicBezTo>
                      <a:pt x="327842" y="384269"/>
                      <a:pt x="362442" y="350507"/>
                      <a:pt x="404918" y="350368"/>
                    </a:cubicBezTo>
                    <a:lnTo>
                      <a:pt x="521530" y="350368"/>
                    </a:lnTo>
                    <a:cubicBezTo>
                      <a:pt x="576442" y="351570"/>
                      <a:pt x="622918" y="310373"/>
                      <a:pt x="627890" y="256087"/>
                    </a:cubicBezTo>
                    <a:cubicBezTo>
                      <a:pt x="630658" y="219817"/>
                      <a:pt x="613348" y="184918"/>
                      <a:pt x="582698" y="1649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CA4F4D4-6FCB-4C46-A831-D58809B5BD1A}"/>
                </a:ext>
              </a:extLst>
            </p:cNvPr>
            <p:cNvSpPr/>
            <p:nvPr/>
          </p:nvSpPr>
          <p:spPr>
            <a:xfrm>
              <a:off x="4029301" y="3597483"/>
              <a:ext cx="1504950" cy="561975"/>
            </a:xfrm>
            <a:custGeom>
              <a:avLst/>
              <a:gdLst>
                <a:gd name="connsiteX0" fmla="*/ 0 w 1504950"/>
                <a:gd name="connsiteY0" fmla="*/ 0 h 561975"/>
                <a:gd name="connsiteX1" fmla="*/ 1504950 w 1504950"/>
                <a:gd name="connsiteY1" fmla="*/ 0 h 561975"/>
                <a:gd name="connsiteX2" fmla="*/ 1504950 w 1504950"/>
                <a:gd name="connsiteY2" fmla="*/ 561975 h 561975"/>
                <a:gd name="connsiteX3" fmla="*/ 0 w 1504950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0" h="561975">
                  <a:moveTo>
                    <a:pt x="0" y="0"/>
                  </a:moveTo>
                  <a:lnTo>
                    <a:pt x="1504950" y="0"/>
                  </a:lnTo>
                  <a:lnTo>
                    <a:pt x="150495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DAE3F3"/>
            </a:solidFill>
            <a:ln w="7937" cap="flat">
              <a:solidFill>
                <a:srgbClr val="172C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9C91EB-C4F9-48BC-8601-CC407F15C77A}"/>
                </a:ext>
              </a:extLst>
            </p:cNvPr>
            <p:cNvSpPr txBox="1"/>
            <p:nvPr/>
          </p:nvSpPr>
          <p:spPr>
            <a:xfrm>
              <a:off x="4147935" y="3747026"/>
              <a:ext cx="1297305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Anxiety, low mood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D9588F9-966C-4964-BB53-5847019EDB41}"/>
                </a:ext>
              </a:extLst>
            </p:cNvPr>
            <p:cNvSpPr/>
            <p:nvPr/>
          </p:nvSpPr>
          <p:spPr>
            <a:xfrm>
              <a:off x="4134076" y="2559258"/>
              <a:ext cx="1504950" cy="561975"/>
            </a:xfrm>
            <a:custGeom>
              <a:avLst/>
              <a:gdLst>
                <a:gd name="connsiteX0" fmla="*/ 0 w 1504950"/>
                <a:gd name="connsiteY0" fmla="*/ 0 h 561975"/>
                <a:gd name="connsiteX1" fmla="*/ 1504950 w 1504950"/>
                <a:gd name="connsiteY1" fmla="*/ 0 h 561975"/>
                <a:gd name="connsiteX2" fmla="*/ 1504950 w 1504950"/>
                <a:gd name="connsiteY2" fmla="*/ 561975 h 561975"/>
                <a:gd name="connsiteX3" fmla="*/ 0 w 1504950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4950" h="561975">
                  <a:moveTo>
                    <a:pt x="0" y="0"/>
                  </a:moveTo>
                  <a:lnTo>
                    <a:pt x="1504950" y="0"/>
                  </a:lnTo>
                  <a:lnTo>
                    <a:pt x="150495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DAE3F3"/>
            </a:solidFill>
            <a:ln w="7937" cap="flat">
              <a:solidFill>
                <a:srgbClr val="172C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1BCA79-4ADF-4218-BFFD-FD4ACA384795}"/>
                </a:ext>
              </a:extLst>
            </p:cNvPr>
            <p:cNvSpPr txBox="1"/>
            <p:nvPr/>
          </p:nvSpPr>
          <p:spPr>
            <a:xfrm>
              <a:off x="4243023" y="2537351"/>
              <a:ext cx="544830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Erratic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AEFC59-D839-4DBB-9854-71F87A463379}"/>
                </a:ext>
              </a:extLst>
            </p:cNvPr>
            <p:cNvSpPr txBox="1"/>
            <p:nvPr/>
          </p:nvSpPr>
          <p:spPr>
            <a:xfrm>
              <a:off x="4649540" y="2537351"/>
              <a:ext cx="459104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food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2B49B0-566C-448A-99B6-6A6025295188}"/>
                </a:ext>
              </a:extLst>
            </p:cNvPr>
            <p:cNvSpPr txBox="1"/>
            <p:nvPr/>
          </p:nvSpPr>
          <p:spPr>
            <a:xfrm>
              <a:off x="4949140" y="2537351"/>
              <a:ext cx="592455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intake,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279291-1C6C-4C78-A9A6-155FECDF1EE5}"/>
                </a:ext>
              </a:extLst>
            </p:cNvPr>
            <p:cNvSpPr txBox="1"/>
            <p:nvPr/>
          </p:nvSpPr>
          <p:spPr>
            <a:xfrm>
              <a:off x="4107958" y="2708801"/>
              <a:ext cx="259080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D976BD-CA54-41A6-BE52-62D5C3BF9C7D}"/>
                </a:ext>
              </a:extLst>
            </p:cNvPr>
            <p:cNvSpPr txBox="1"/>
            <p:nvPr/>
          </p:nvSpPr>
          <p:spPr>
            <a:xfrm>
              <a:off x="4183368" y="2708801"/>
              <a:ext cx="1506855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oor diet, lack exercise,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12230F-F927-4991-A512-9DD35C21B2DE}"/>
                </a:ext>
              </a:extLst>
            </p:cNvPr>
            <p:cNvSpPr txBox="1"/>
            <p:nvPr/>
          </p:nvSpPr>
          <p:spPr>
            <a:xfrm>
              <a:off x="4382717" y="2880251"/>
              <a:ext cx="220980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42558C-1FEB-441A-95CF-97D7006EB4D8}"/>
                </a:ext>
              </a:extLst>
            </p:cNvPr>
            <p:cNvSpPr txBox="1"/>
            <p:nvPr/>
          </p:nvSpPr>
          <p:spPr>
            <a:xfrm>
              <a:off x="4415464" y="2880251"/>
              <a:ext cx="887730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ack hydratio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50A1541-11D2-441B-B74B-902DD1349153}"/>
                </a:ext>
              </a:extLst>
            </p:cNvPr>
            <p:cNvSpPr txBox="1"/>
            <p:nvPr/>
          </p:nvSpPr>
          <p:spPr>
            <a:xfrm>
              <a:off x="5122257" y="2880251"/>
              <a:ext cx="259080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n</a:t>
              </a: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7AD334F-4F7C-4453-8062-C497B7EA1095}"/>
                </a:ext>
              </a:extLst>
            </p:cNvPr>
            <p:cNvSpPr/>
            <p:nvPr/>
          </p:nvSpPr>
          <p:spPr>
            <a:xfrm>
              <a:off x="4381726" y="4540458"/>
              <a:ext cx="1514475" cy="561975"/>
            </a:xfrm>
            <a:custGeom>
              <a:avLst/>
              <a:gdLst>
                <a:gd name="connsiteX0" fmla="*/ 0 w 1514475"/>
                <a:gd name="connsiteY0" fmla="*/ 0 h 561975"/>
                <a:gd name="connsiteX1" fmla="*/ 1514475 w 1514475"/>
                <a:gd name="connsiteY1" fmla="*/ 0 h 561975"/>
                <a:gd name="connsiteX2" fmla="*/ 1514475 w 1514475"/>
                <a:gd name="connsiteY2" fmla="*/ 561975 h 561975"/>
                <a:gd name="connsiteX3" fmla="*/ 0 w 1514475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561975">
                  <a:moveTo>
                    <a:pt x="0" y="0"/>
                  </a:moveTo>
                  <a:lnTo>
                    <a:pt x="1514475" y="0"/>
                  </a:lnTo>
                  <a:lnTo>
                    <a:pt x="1514475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DAE3F3"/>
            </a:solidFill>
            <a:ln w="7937" cap="flat">
              <a:solidFill>
                <a:srgbClr val="172C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11899BC-979D-4FEC-87D1-CAFE45F9CD35}"/>
                </a:ext>
              </a:extLst>
            </p:cNvPr>
            <p:cNvSpPr txBox="1"/>
            <p:nvPr/>
          </p:nvSpPr>
          <p:spPr>
            <a:xfrm>
              <a:off x="4736180" y="4690001"/>
              <a:ext cx="811530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Poor sleep</a:t>
              </a: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7F56221-9825-4A16-A1EA-6CC8488B4ABE}"/>
                </a:ext>
              </a:extLst>
            </p:cNvPr>
            <p:cNvSpPr/>
            <p:nvPr/>
          </p:nvSpPr>
          <p:spPr>
            <a:xfrm>
              <a:off x="6801076" y="2540208"/>
              <a:ext cx="1514475" cy="571500"/>
            </a:xfrm>
            <a:custGeom>
              <a:avLst/>
              <a:gdLst>
                <a:gd name="connsiteX0" fmla="*/ 0 w 1514475"/>
                <a:gd name="connsiteY0" fmla="*/ 0 h 571500"/>
                <a:gd name="connsiteX1" fmla="*/ 1514475 w 1514475"/>
                <a:gd name="connsiteY1" fmla="*/ 0 h 571500"/>
                <a:gd name="connsiteX2" fmla="*/ 1514475 w 1514475"/>
                <a:gd name="connsiteY2" fmla="*/ 571500 h 571500"/>
                <a:gd name="connsiteX3" fmla="*/ 0 w 1514475"/>
                <a:gd name="connsiteY3" fmla="*/ 571500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571500">
                  <a:moveTo>
                    <a:pt x="0" y="0"/>
                  </a:moveTo>
                  <a:lnTo>
                    <a:pt x="1514475" y="0"/>
                  </a:lnTo>
                  <a:lnTo>
                    <a:pt x="1514475" y="571500"/>
                  </a:lnTo>
                  <a:lnTo>
                    <a:pt x="0" y="571500"/>
                  </a:lnTo>
                  <a:close/>
                </a:path>
              </a:pathLst>
            </a:custGeom>
            <a:solidFill>
              <a:srgbClr val="DAE3F3"/>
            </a:solidFill>
            <a:ln w="7937" cap="flat">
              <a:solidFill>
                <a:srgbClr val="172C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A9F0048-BA52-44B4-B36B-8B7C3058B056}"/>
                </a:ext>
              </a:extLst>
            </p:cNvPr>
            <p:cNvSpPr txBox="1"/>
            <p:nvPr/>
          </p:nvSpPr>
          <p:spPr>
            <a:xfrm>
              <a:off x="6899136" y="2604026"/>
              <a:ext cx="1344930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Family, relationship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B883619-FA88-4FCC-8967-642F2A43B94A}"/>
                </a:ext>
              </a:extLst>
            </p:cNvPr>
            <p:cNvSpPr txBox="1"/>
            <p:nvPr/>
          </p:nvSpPr>
          <p:spPr>
            <a:xfrm>
              <a:off x="7186353" y="2775476"/>
              <a:ext cx="744855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problems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2523534-B585-47FA-8CA8-9F0373D39FAF}"/>
                </a:ext>
              </a:extLst>
            </p:cNvPr>
            <p:cNvSpPr/>
            <p:nvPr/>
          </p:nvSpPr>
          <p:spPr>
            <a:xfrm>
              <a:off x="6972526" y="3645108"/>
              <a:ext cx="1514475" cy="561975"/>
            </a:xfrm>
            <a:custGeom>
              <a:avLst/>
              <a:gdLst>
                <a:gd name="connsiteX0" fmla="*/ 0 w 1514475"/>
                <a:gd name="connsiteY0" fmla="*/ 0 h 561975"/>
                <a:gd name="connsiteX1" fmla="*/ 1514475 w 1514475"/>
                <a:gd name="connsiteY1" fmla="*/ 0 h 561975"/>
                <a:gd name="connsiteX2" fmla="*/ 1514475 w 1514475"/>
                <a:gd name="connsiteY2" fmla="*/ 561975 h 561975"/>
                <a:gd name="connsiteX3" fmla="*/ 0 w 1514475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561975">
                  <a:moveTo>
                    <a:pt x="0" y="0"/>
                  </a:moveTo>
                  <a:lnTo>
                    <a:pt x="1514475" y="0"/>
                  </a:lnTo>
                  <a:lnTo>
                    <a:pt x="1514475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DAE3F3"/>
            </a:solidFill>
            <a:ln w="7937" cap="flat">
              <a:solidFill>
                <a:srgbClr val="172C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7D4ADA3-D959-499C-93F8-9E623B39B642}"/>
                </a:ext>
              </a:extLst>
            </p:cNvPr>
            <p:cNvSpPr txBox="1"/>
            <p:nvPr/>
          </p:nvSpPr>
          <p:spPr>
            <a:xfrm>
              <a:off x="7149158" y="3785126"/>
              <a:ext cx="1173480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School pressures</a:t>
              </a: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9275EF3-FFB5-48E2-BB70-D20E55FDB57F}"/>
                </a:ext>
              </a:extLst>
            </p:cNvPr>
            <p:cNvSpPr/>
            <p:nvPr/>
          </p:nvSpPr>
          <p:spPr>
            <a:xfrm>
              <a:off x="3648301" y="5350083"/>
              <a:ext cx="5238750" cy="561975"/>
            </a:xfrm>
            <a:custGeom>
              <a:avLst/>
              <a:gdLst>
                <a:gd name="connsiteX0" fmla="*/ 0 w 5238750"/>
                <a:gd name="connsiteY0" fmla="*/ 0 h 561975"/>
                <a:gd name="connsiteX1" fmla="*/ 5238750 w 5238750"/>
                <a:gd name="connsiteY1" fmla="*/ 0 h 561975"/>
                <a:gd name="connsiteX2" fmla="*/ 5238750 w 5238750"/>
                <a:gd name="connsiteY2" fmla="*/ 561975 h 561975"/>
                <a:gd name="connsiteX3" fmla="*/ 0 w 5238750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38750" h="561975">
                  <a:moveTo>
                    <a:pt x="0" y="0"/>
                  </a:moveTo>
                  <a:lnTo>
                    <a:pt x="5238750" y="0"/>
                  </a:lnTo>
                  <a:lnTo>
                    <a:pt x="5238750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F8CBAD"/>
            </a:solidFill>
            <a:ln w="7937" cap="flat">
              <a:solidFill>
                <a:srgbClr val="172C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2288F40-145D-4760-B8EE-B67592D1C55B}"/>
                </a:ext>
              </a:extLst>
            </p:cNvPr>
            <p:cNvSpPr txBox="1"/>
            <p:nvPr/>
          </p:nvSpPr>
          <p:spPr>
            <a:xfrm>
              <a:off x="4925605" y="5499626"/>
              <a:ext cx="2892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GB" spc="0" baseline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Genetic predisposition</a:t>
              </a: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4CE9219-2C16-40E9-AD70-EF22B1E3432F}"/>
                </a:ext>
              </a:extLst>
            </p:cNvPr>
            <p:cNvSpPr/>
            <p:nvPr/>
          </p:nvSpPr>
          <p:spPr>
            <a:xfrm>
              <a:off x="6553426" y="4530933"/>
              <a:ext cx="1514475" cy="561975"/>
            </a:xfrm>
            <a:custGeom>
              <a:avLst/>
              <a:gdLst>
                <a:gd name="connsiteX0" fmla="*/ 0 w 1514475"/>
                <a:gd name="connsiteY0" fmla="*/ 0 h 561975"/>
                <a:gd name="connsiteX1" fmla="*/ 1514475 w 1514475"/>
                <a:gd name="connsiteY1" fmla="*/ 0 h 561975"/>
                <a:gd name="connsiteX2" fmla="*/ 1514475 w 1514475"/>
                <a:gd name="connsiteY2" fmla="*/ 561975 h 561975"/>
                <a:gd name="connsiteX3" fmla="*/ 0 w 1514475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561975">
                  <a:moveTo>
                    <a:pt x="0" y="0"/>
                  </a:moveTo>
                  <a:lnTo>
                    <a:pt x="1514475" y="0"/>
                  </a:lnTo>
                  <a:lnTo>
                    <a:pt x="1514475" y="561975"/>
                  </a:lnTo>
                  <a:lnTo>
                    <a:pt x="0" y="561975"/>
                  </a:lnTo>
                  <a:close/>
                </a:path>
              </a:pathLst>
            </a:custGeom>
            <a:solidFill>
              <a:srgbClr val="DAE3F3"/>
            </a:solidFill>
            <a:ln w="7937" cap="flat">
              <a:solidFill>
                <a:srgbClr val="172C5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A01D4FC-055C-48D5-8F85-780A5CDA9F13}"/>
                </a:ext>
              </a:extLst>
            </p:cNvPr>
            <p:cNvSpPr txBox="1"/>
            <p:nvPr/>
          </p:nvSpPr>
          <p:spPr>
            <a:xfrm>
              <a:off x="6984785" y="4670951"/>
              <a:ext cx="659129" cy="262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125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Bullying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B0B711E-315E-4593-9DFF-D8520449CDF0}"/>
                </a:ext>
              </a:extLst>
            </p:cNvPr>
            <p:cNvSpPr txBox="1"/>
            <p:nvPr/>
          </p:nvSpPr>
          <p:spPr>
            <a:xfrm>
              <a:off x="3228249" y="1813451"/>
              <a:ext cx="1697355" cy="32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500" b="1" spc="0" baseline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The Complex, inter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E4361DE-2520-499B-98B7-93AD691BFD1F}"/>
                </a:ext>
              </a:extLst>
            </p:cNvPr>
            <p:cNvSpPr txBox="1"/>
            <p:nvPr/>
          </p:nvSpPr>
          <p:spPr>
            <a:xfrm>
              <a:off x="4718359" y="1813451"/>
              <a:ext cx="240030" cy="32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500" b="1" spc="0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-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1E6E105-BDA9-440C-A1BE-388108ECC170}"/>
                </a:ext>
              </a:extLst>
            </p:cNvPr>
            <p:cNvSpPr txBox="1"/>
            <p:nvPr/>
          </p:nvSpPr>
          <p:spPr>
            <a:xfrm>
              <a:off x="4776899" y="1813451"/>
              <a:ext cx="4335780" cy="32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500" b="1" spc="0" baseline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related elements involved in problematic headache.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933914A-6676-44DF-8B17-8A22F1A7D13C}"/>
                </a:ext>
              </a:extLst>
            </p:cNvPr>
            <p:cNvSpPr txBox="1"/>
            <p:nvPr/>
          </p:nvSpPr>
          <p:spPr>
            <a:xfrm>
              <a:off x="3270913" y="2042051"/>
              <a:ext cx="3268980" cy="320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500" spc="0" baseline="0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  <a:rtl val="0"/>
                </a:rPr>
                <a:t>Migraine has a strong genetic element.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8B5B5FA-4656-499A-BBA0-85F9CFEA5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360" y="5788007"/>
            <a:ext cx="2680070" cy="6844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B22038-C734-4AD0-B525-211D7C82DC2B}"/>
              </a:ext>
            </a:extLst>
          </p:cNvPr>
          <p:cNvSpPr/>
          <p:nvPr/>
        </p:nvSpPr>
        <p:spPr>
          <a:xfrm>
            <a:off x="0" y="6551091"/>
            <a:ext cx="12192000" cy="292417"/>
          </a:xfrm>
          <a:prstGeom prst="rect">
            <a:avLst/>
          </a:prstGeom>
          <a:solidFill>
            <a:srgbClr val="0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Garet Heav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Get to grips with headache in schools</a:t>
            </a:r>
            <a:endParaRPr lang="en-GB" sz="1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56764A-843E-47A0-A425-06DABB8D4740}"/>
              </a:ext>
            </a:extLst>
          </p:cNvPr>
          <p:cNvSpPr txBox="1">
            <a:spLocks/>
          </p:cNvSpPr>
          <p:nvPr/>
        </p:nvSpPr>
        <p:spPr>
          <a:xfrm>
            <a:off x="-152401" y="-92404"/>
            <a:ext cx="12192000" cy="807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dirty="0">
              <a:solidFill>
                <a:srgbClr val="0E3636"/>
              </a:solidFill>
              <a:latin typeface="Garet Heavy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DC0B40-65F2-4177-B457-3DC6D2964258}"/>
              </a:ext>
            </a:extLst>
          </p:cNvPr>
          <p:cNvSpPr/>
          <p:nvPr/>
        </p:nvSpPr>
        <p:spPr>
          <a:xfrm>
            <a:off x="-1" y="-6667"/>
            <a:ext cx="12192000" cy="807101"/>
          </a:xfrm>
          <a:prstGeom prst="rect">
            <a:avLst/>
          </a:prstGeom>
          <a:solidFill>
            <a:srgbClr val="FB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F8010D1-334F-40F4-982C-4C07F7DD3D26}"/>
              </a:ext>
            </a:extLst>
          </p:cNvPr>
          <p:cNvSpPr txBox="1">
            <a:spLocks/>
          </p:cNvSpPr>
          <p:nvPr/>
        </p:nvSpPr>
        <p:spPr>
          <a:xfrm>
            <a:off x="-1" y="59996"/>
            <a:ext cx="12192000" cy="807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E3636"/>
                </a:solidFill>
                <a:latin typeface="Garet Heavy" pitchFamily="2" charset="0"/>
              </a:rPr>
              <a:t>Headache and Wellbeing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C65C522-F0A3-43F1-8D8F-C92D6A996747}"/>
              </a:ext>
            </a:extLst>
          </p:cNvPr>
          <p:cNvSpPr/>
          <p:nvPr/>
        </p:nvSpPr>
        <p:spPr>
          <a:xfrm>
            <a:off x="0" y="893554"/>
            <a:ext cx="2452914" cy="516830"/>
          </a:xfrm>
          <a:prstGeom prst="homePlate">
            <a:avLst/>
          </a:prstGeom>
          <a:solidFill>
            <a:srgbClr val="2E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Garet Heavy" pitchFamily="2" charset="0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531234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8F7C562-3E8A-4FBB-853E-E63763CA705B}"/>
              </a:ext>
            </a:extLst>
          </p:cNvPr>
          <p:cNvSpPr/>
          <p:nvPr/>
        </p:nvSpPr>
        <p:spPr>
          <a:xfrm>
            <a:off x="0" y="0"/>
            <a:ext cx="12192000" cy="807101"/>
          </a:xfrm>
          <a:prstGeom prst="rect">
            <a:avLst/>
          </a:prstGeom>
          <a:solidFill>
            <a:srgbClr val="FB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EDDBE-4FFB-4716-9676-8E66CCB1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187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0E3636"/>
                </a:solidFill>
                <a:latin typeface="Garet Heavy" pitchFamily="2" charset="0"/>
              </a:rPr>
              <a:t>Understanding Stress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3F006-4AFB-42A2-9AB9-1B2DCB481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821" y1="49580" x2="51821" y2="495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5935" y="730051"/>
            <a:ext cx="1024495" cy="1024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F892C-B272-4DF7-A41B-9FC89623B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3697" y1="33193" x2="43697" y2="33193"/>
                        <a14:foregroundMark x1="40476" y1="15546" x2="40476" y2="15546"/>
                        <a14:foregroundMark x1="30952" y1="86134" x2="30952" y2="861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25935" y="1754546"/>
            <a:ext cx="986758" cy="986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52518A-E3E1-46D6-8C0A-20571A3A9A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0364" y1="41877" x2="60364" y2="41877"/>
                        <a14:foregroundMark x1="51541" y1="40336" x2="36975" y2="41877"/>
                        <a14:foregroundMark x1="73669" y1="44818" x2="28151" y2="44818"/>
                        <a14:foregroundMark x1="56022" y1="37395" x2="36975" y2="37395"/>
                        <a14:foregroundMark x1="58964" y1="59384" x2="34034" y2="59384"/>
                        <a14:foregroundMark x1="69188" y1="59384" x2="63305" y2="59384"/>
                        <a14:foregroundMark x1="34034" y1="59384" x2="34034" y2="59384"/>
                        <a14:foregroundMark x1="45798" y1="66807" x2="45798" y2="668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319" y="2434078"/>
            <a:ext cx="1419726" cy="1419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622A56-9C1F-42D0-9C21-108F6AC15FF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E36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2269" y1="72549" x2="22269" y2="72549"/>
                        <a14:foregroundMark x1="76611" y1="25630" x2="76611" y2="25630"/>
                        <a14:foregroundMark x1="67787" y1="40336" x2="67787" y2="40336"/>
                        <a14:foregroundMark x1="58964" y1="34454" x2="58964" y2="344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5479" y="4642409"/>
            <a:ext cx="1084530" cy="1084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FE9D50-5717-4BF9-BA34-B6BE64A41F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77567" y1="28343" x2="77567" y2="2834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8319" y="3373955"/>
            <a:ext cx="1486965" cy="1485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F093F5-D8CB-4411-BEA2-9256348509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70360" y="5788007"/>
            <a:ext cx="2680070" cy="68447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0CDDF45-05EC-4DD0-818C-DD7D39B64FE9}"/>
              </a:ext>
            </a:extLst>
          </p:cNvPr>
          <p:cNvSpPr/>
          <p:nvPr/>
        </p:nvSpPr>
        <p:spPr>
          <a:xfrm>
            <a:off x="0" y="6551091"/>
            <a:ext cx="12192000" cy="292417"/>
          </a:xfrm>
          <a:prstGeom prst="rect">
            <a:avLst/>
          </a:prstGeom>
          <a:solidFill>
            <a:srgbClr val="0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Garet Heav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Get to grips with headache in schools</a:t>
            </a:r>
            <a:endParaRPr lang="en-GB" sz="1200" dirty="0"/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EFDFEA7B-CCDE-47EA-975C-C4FB232D61FC}"/>
              </a:ext>
            </a:extLst>
          </p:cNvPr>
          <p:cNvSpPr/>
          <p:nvPr/>
        </p:nvSpPr>
        <p:spPr>
          <a:xfrm>
            <a:off x="0" y="893554"/>
            <a:ext cx="1816100" cy="516830"/>
          </a:xfrm>
          <a:prstGeom prst="homePlate">
            <a:avLst/>
          </a:prstGeom>
          <a:solidFill>
            <a:srgbClr val="2E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Garet Heavy" pitchFamily="2" charset="0"/>
              </a:rPr>
              <a:t>Starter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2E3924-2770-4CAE-B9E5-C333F079A9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1263" y="1631253"/>
            <a:ext cx="4637441" cy="28984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026202C-AF91-488C-8AE8-0C94E8F12518}"/>
              </a:ext>
            </a:extLst>
          </p:cNvPr>
          <p:cNvSpPr/>
          <p:nvPr/>
        </p:nvSpPr>
        <p:spPr>
          <a:xfrm>
            <a:off x="231264" y="4600848"/>
            <a:ext cx="463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Stress</a:t>
            </a:r>
            <a:r>
              <a:rPr lang="en-GB" dirty="0"/>
              <a:t> is the body's response to any demand or challenge. It can be caused by various factors, including schoolwork, relationships, or major life changes. It can make headache worse.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C78E21-F7E8-44E3-AD0F-2C2A8DFBB48B}"/>
              </a:ext>
            </a:extLst>
          </p:cNvPr>
          <p:cNvSpPr txBox="1"/>
          <p:nvPr/>
        </p:nvSpPr>
        <p:spPr>
          <a:xfrm>
            <a:off x="6934189" y="2174445"/>
            <a:ext cx="31696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How does stress make you feel?</a:t>
            </a:r>
          </a:p>
        </p:txBody>
      </p:sp>
    </p:spTree>
    <p:extLst>
      <p:ext uri="{BB962C8B-B14F-4D97-AF65-F5344CB8AC3E}">
        <p14:creationId xmlns:p14="http://schemas.microsoft.com/office/powerpoint/2010/main" val="201044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EE10463-C49E-4C82-88BB-F8F966FFD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2726" y="1903077"/>
            <a:ext cx="4777704" cy="40219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374CE-4783-41CE-AE23-D9D69382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86" y="2320670"/>
            <a:ext cx="7028543" cy="3873829"/>
          </a:xfrm>
        </p:spPr>
        <p:txBody>
          <a:bodyPr/>
          <a:lstStyle/>
          <a:p>
            <a:r>
              <a:rPr lang="en-GB" dirty="0"/>
              <a:t>Water</a:t>
            </a:r>
          </a:p>
          <a:p>
            <a:r>
              <a:rPr lang="en-GB" dirty="0"/>
              <a:t>Sleep</a:t>
            </a:r>
          </a:p>
          <a:p>
            <a:r>
              <a:rPr lang="en-GB" dirty="0"/>
              <a:t>Exercise (providing doesn’t make headache worse)</a:t>
            </a:r>
          </a:p>
          <a:p>
            <a:r>
              <a:rPr lang="en-GB" dirty="0"/>
              <a:t>Pain Killer (a small dose of paracetamol or ibuprofen)</a:t>
            </a:r>
          </a:p>
          <a:p>
            <a:r>
              <a:rPr lang="en-GB" dirty="0"/>
              <a:t>Limited Screen time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225E7-557C-4505-A7ED-33CEBB01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91" y="1315757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Sometimes headache is simply fixed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89C01E-31A8-425F-922D-8EE46A055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0360" y="5788007"/>
            <a:ext cx="2680070" cy="6844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187B91-2890-4F3C-9406-7D7D0B1A78F7}"/>
              </a:ext>
            </a:extLst>
          </p:cNvPr>
          <p:cNvSpPr/>
          <p:nvPr/>
        </p:nvSpPr>
        <p:spPr>
          <a:xfrm>
            <a:off x="0" y="6551091"/>
            <a:ext cx="12192000" cy="292417"/>
          </a:xfrm>
          <a:prstGeom prst="rect">
            <a:avLst/>
          </a:prstGeom>
          <a:solidFill>
            <a:srgbClr val="0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Garet Heav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Get to grips with headache in schools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2D049A-3F93-4DF6-AE25-75B78818C114}"/>
              </a:ext>
            </a:extLst>
          </p:cNvPr>
          <p:cNvSpPr/>
          <p:nvPr/>
        </p:nvSpPr>
        <p:spPr>
          <a:xfrm>
            <a:off x="0" y="0"/>
            <a:ext cx="12192000" cy="807101"/>
          </a:xfrm>
          <a:prstGeom prst="rect">
            <a:avLst/>
          </a:prstGeom>
          <a:solidFill>
            <a:srgbClr val="FB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9739D8-42B7-4015-971B-68D3F4D84028}"/>
              </a:ext>
            </a:extLst>
          </p:cNvPr>
          <p:cNvSpPr txBox="1">
            <a:spLocks/>
          </p:cNvSpPr>
          <p:nvPr/>
        </p:nvSpPr>
        <p:spPr>
          <a:xfrm>
            <a:off x="0" y="-16187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>
                <a:solidFill>
                  <a:srgbClr val="0E3636"/>
                </a:solidFill>
                <a:latin typeface="Garet Heavy" pitchFamily="2" charset="0"/>
              </a:rPr>
              <a:t>Head First Aid</a:t>
            </a:r>
          </a:p>
        </p:txBody>
      </p:sp>
    </p:spTree>
    <p:extLst>
      <p:ext uri="{BB962C8B-B14F-4D97-AF65-F5344CB8AC3E}">
        <p14:creationId xmlns:p14="http://schemas.microsoft.com/office/powerpoint/2010/main" val="88878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id="{E7FA5679-BED6-478C-AB62-50132BE4A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9" b="99363" l="9804" r="89706">
                        <a14:foregroundMark x1="39379" y1="22930" x2="62092" y2="26964"/>
                        <a14:foregroundMark x1="66667" y1="83652" x2="72059" y2="94055"/>
                        <a14:foregroundMark x1="55882" y1="92781" x2="48039" y2="97240"/>
                        <a14:foregroundMark x1="48039" y1="97240" x2="47712" y2="99363"/>
                        <a14:foregroundMark x1="66013" y1="92357" x2="68137" y2="97240"/>
                        <a14:foregroundMark x1="70915" y1="26539" x2="60948" y2="19321"/>
                        <a14:foregroundMark x1="60948" y1="19321" x2="43464" y2="154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3279" y="807101"/>
            <a:ext cx="2932141" cy="22565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F542B5-1B05-485D-A9AE-CD9A5BFBC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0360" y="5788007"/>
            <a:ext cx="2680070" cy="68447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EDF0CF1-B62D-41B2-935C-52829AC2DB46}"/>
              </a:ext>
            </a:extLst>
          </p:cNvPr>
          <p:cNvSpPr/>
          <p:nvPr/>
        </p:nvSpPr>
        <p:spPr>
          <a:xfrm>
            <a:off x="0" y="6551091"/>
            <a:ext cx="12192000" cy="292417"/>
          </a:xfrm>
          <a:prstGeom prst="rect">
            <a:avLst/>
          </a:prstGeom>
          <a:solidFill>
            <a:srgbClr val="0E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 dirty="0">
                <a:solidFill>
                  <a:schemeClr val="bg1"/>
                </a:solidFill>
                <a:latin typeface="Garet Heavy" pitchFamily="2" charset="0"/>
                <a:ea typeface="Calibri" panose="020F0502020204030204" pitchFamily="34" charset="0"/>
                <a:cs typeface="Calibri" panose="020F0502020204030204" pitchFamily="34" charset="0"/>
              </a:rPr>
              <a:t> Get to grips with headache in schools</a:t>
            </a:r>
            <a:endParaRPr lang="en-GB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68432D-4A2C-43BE-807D-E0EA709AE9C0}"/>
              </a:ext>
            </a:extLst>
          </p:cNvPr>
          <p:cNvSpPr/>
          <p:nvPr/>
        </p:nvSpPr>
        <p:spPr>
          <a:xfrm>
            <a:off x="0" y="0"/>
            <a:ext cx="12192000" cy="807101"/>
          </a:xfrm>
          <a:prstGeom prst="rect">
            <a:avLst/>
          </a:prstGeom>
          <a:solidFill>
            <a:srgbClr val="FBC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2E8686"/>
                </a:solidFill>
              </a:rPr>
              <a:t>Managing Stress and Preventing Headaches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CADC26E-3C53-4482-8C4C-EA4CE30893CB}"/>
              </a:ext>
            </a:extLst>
          </p:cNvPr>
          <p:cNvSpPr txBox="1">
            <a:spLocks/>
          </p:cNvSpPr>
          <p:nvPr/>
        </p:nvSpPr>
        <p:spPr>
          <a:xfrm>
            <a:off x="0" y="-16187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3600" dirty="0">
              <a:solidFill>
                <a:srgbClr val="0E3636"/>
              </a:solidFill>
              <a:latin typeface="Garet Heavy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FBA0D1-1279-43E5-93BA-83FEE2B48765}"/>
              </a:ext>
            </a:extLst>
          </p:cNvPr>
          <p:cNvSpPr/>
          <p:nvPr/>
        </p:nvSpPr>
        <p:spPr>
          <a:xfrm>
            <a:off x="428018" y="1472778"/>
            <a:ext cx="113229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Managing Stress and Preventing Headaches</a:t>
            </a:r>
          </a:p>
          <a:p>
            <a:r>
              <a:rPr lang="en-GB" b="1" dirty="0"/>
              <a:t>1. Healthy Lifestyle Choices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Regular Exercise</a:t>
            </a:r>
            <a:r>
              <a:rPr lang="en-GB" dirty="0"/>
              <a:t>: Physical activity releases endorphins, which can reduce stress and prevent headaches.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Balanced Diet</a:t>
            </a:r>
            <a:r>
              <a:rPr lang="en-GB" dirty="0"/>
              <a:t>: Eating nutritious meals at regular intervals keeps energy levels stable and reduces stress.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Adequate Sleep</a:t>
            </a:r>
            <a:r>
              <a:rPr lang="en-GB" dirty="0"/>
              <a:t>: Ensuring 8-10 hours of sleep helps the body recover and manage stress better.</a:t>
            </a:r>
          </a:p>
          <a:p>
            <a:endParaRPr lang="en-GB" dirty="0"/>
          </a:p>
          <a:p>
            <a:r>
              <a:rPr lang="en-GB" b="1" dirty="0"/>
              <a:t>2. Stress Management Techniques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Relaxation Exercises</a:t>
            </a:r>
            <a:r>
              <a:rPr lang="en-GB" dirty="0"/>
              <a:t>: Deep breathing, meditation, and yoga can help calm the mind and reduce stress.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Time Management</a:t>
            </a:r>
            <a:r>
              <a:rPr lang="en-GB" dirty="0"/>
              <a:t>: Prioritizing tasks and breaking them into manageable steps can reduce feelings of being overwhelmed.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Hobbies and Interests</a:t>
            </a:r>
            <a:r>
              <a:rPr lang="en-GB" dirty="0"/>
              <a:t>: Engaging in activities you enjoy can provide a break from stress and boost your mood.</a:t>
            </a:r>
          </a:p>
          <a:p>
            <a:endParaRPr lang="en-GB" dirty="0"/>
          </a:p>
          <a:p>
            <a:r>
              <a:rPr lang="en-GB" b="1" dirty="0"/>
              <a:t>3. Seeking Help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Talk to Someone</a:t>
            </a:r>
            <a:r>
              <a:rPr lang="en-GB" dirty="0"/>
              <a:t>: Sharing your feelings with friends, family, or a counsellor can provide support and reduce stress.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Professional Help</a:t>
            </a:r>
            <a:r>
              <a:rPr lang="en-GB" dirty="0"/>
              <a:t>: If headache or stress are bothering you, seek help from a healthcare professional, such as a psychologist or doctor.</a:t>
            </a:r>
          </a:p>
        </p:txBody>
      </p:sp>
    </p:spTree>
    <p:extLst>
      <p:ext uri="{BB962C8B-B14F-4D97-AF65-F5344CB8AC3E}">
        <p14:creationId xmlns:p14="http://schemas.microsoft.com/office/powerpoint/2010/main" val="2357936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827</Words>
  <Application>Microsoft Office PowerPoint</Application>
  <PresentationFormat>Widescreen</PresentationFormat>
  <Paragraphs>127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Garet Heavy</vt:lpstr>
      <vt:lpstr>Times New Roman</vt:lpstr>
      <vt:lpstr>Office Theme</vt:lpstr>
      <vt:lpstr>PowerPoint Presentation</vt:lpstr>
      <vt:lpstr>We are learning about headaches and how they effect young people </vt:lpstr>
      <vt:lpstr>PowerPoint Presentation</vt:lpstr>
      <vt:lpstr>PowerPoint Presentation</vt:lpstr>
      <vt:lpstr>PowerPoint Presentation</vt:lpstr>
      <vt:lpstr>PowerPoint Presentation</vt:lpstr>
      <vt:lpstr>Understanding Stress</vt:lpstr>
      <vt:lpstr>Sometimes headache is simply fixed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KERNICK, David (ST THOMAS MEDICAL GROUP)</dc:creator>
  <cp:lastModifiedBy>Emma Darke</cp:lastModifiedBy>
  <cp:revision>8</cp:revision>
  <dcterms:created xsi:type="dcterms:W3CDTF">2023-11-05T12:19:16Z</dcterms:created>
  <dcterms:modified xsi:type="dcterms:W3CDTF">2024-12-05T13:46:10Z</dcterms:modified>
</cp:coreProperties>
</file>